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spc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en-US" sz="1200" b="1" dirty="0"/>
              <a:t>【</a:t>
            </a:r>
            <a:r>
              <a:rPr lang="zh-CN" sz="1200" b="1" dirty="0"/>
              <a:t>中海九樾月度量价</a:t>
            </a:r>
            <a:r>
              <a:rPr lang="en-US" sz="1200" b="1" dirty="0"/>
              <a:t>】</a:t>
            </a:r>
            <a:endParaRPr lang="zh-CN" sz="1200" b="1" dirty="0"/>
          </a:p>
        </c:rich>
      </c:tx>
      <c:layout>
        <c:manualLayout>
          <c:xMode val="edge"/>
          <c:yMode val="edge"/>
          <c:x val="0.36920794213994701"/>
          <c:y val="9.234459310167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60" b="0" i="0" u="none" strike="noStrike" kern="1200" spc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9523917292487597E-2"/>
          <c:y val="0.22358675974196701"/>
          <c:w val="0.892851231447232"/>
          <c:h val="0.57713745748530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成交套数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2406</c:v>
                </c:pt>
                <c:pt idx="1">
                  <c:v>2407</c:v>
                </c:pt>
                <c:pt idx="2">
                  <c:v>2408</c:v>
                </c:pt>
                <c:pt idx="3">
                  <c:v>2409</c:v>
                </c:pt>
                <c:pt idx="4">
                  <c:v>2410</c:v>
                </c:pt>
                <c:pt idx="5">
                  <c:v>2411</c:v>
                </c:pt>
                <c:pt idx="6">
                  <c:v>2412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291</c:v>
                </c:pt>
                <c:pt idx="1">
                  <c:v>11</c:v>
                </c:pt>
                <c:pt idx="2">
                  <c:v>128</c:v>
                </c:pt>
                <c:pt idx="3">
                  <c:v>88</c:v>
                </c:pt>
                <c:pt idx="4">
                  <c:v>110</c:v>
                </c:pt>
                <c:pt idx="5">
                  <c:v>35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5-43BB-8C1B-923C90FFD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21738888"/>
        <c:axId val="1021747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价格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33427025451301E-2"/>
                  <c:y val="3.39199409268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45-43BB-8C1B-923C90FFD46E}"/>
                </c:ext>
              </c:extLst>
            </c:dLbl>
            <c:dLbl>
              <c:idx val="1"/>
              <c:layout>
                <c:manualLayout>
                  <c:x val="-1.2746019011409201E-2"/>
                  <c:y val="3.39199409268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45-43BB-8C1B-923C90FFD46E}"/>
                </c:ext>
              </c:extLst>
            </c:dLbl>
            <c:dLbl>
              <c:idx val="2"/>
              <c:layout>
                <c:manualLayout>
                  <c:x val="-5.78473170517802E-2"/>
                  <c:y val="-0.11073863067288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45-43BB-8C1B-923C90FFD46E}"/>
                </c:ext>
              </c:extLst>
            </c:dLbl>
            <c:dLbl>
              <c:idx val="3"/>
              <c:layout>
                <c:manualLayout>
                  <c:x val="-3.03943530272065E-2"/>
                  <c:y val="-0.10575040406599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45-43BB-8C1B-923C90FFD46E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2406</c:v>
                </c:pt>
                <c:pt idx="1">
                  <c:v>2407</c:v>
                </c:pt>
                <c:pt idx="2">
                  <c:v>2408</c:v>
                </c:pt>
                <c:pt idx="3">
                  <c:v>2409</c:v>
                </c:pt>
                <c:pt idx="4">
                  <c:v>2410</c:v>
                </c:pt>
                <c:pt idx="5">
                  <c:v>2411</c:v>
                </c:pt>
                <c:pt idx="6">
                  <c:v>2412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12983.603754911999</c:v>
                </c:pt>
                <c:pt idx="1">
                  <c:v>12931.107880642699</c:v>
                </c:pt>
                <c:pt idx="2">
                  <c:v>12734.527040000001</c:v>
                </c:pt>
                <c:pt idx="3">
                  <c:v>12349.065909999999</c:v>
                </c:pt>
                <c:pt idx="4">
                  <c:v>12216.0826</c:v>
                </c:pt>
                <c:pt idx="5">
                  <c:v>12238</c:v>
                </c:pt>
                <c:pt idx="6">
                  <c:v>12229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745-43BB-8C1B-923C90FFD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1740064"/>
        <c:axId val="1021745160"/>
      </c:lineChart>
      <c:catAx>
        <c:axId val="102173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7120"/>
        <c:crosses val="autoZero"/>
        <c:auto val="1"/>
        <c:lblAlgn val="ctr"/>
        <c:lblOffset val="100"/>
        <c:noMultiLvlLbl val="0"/>
      </c:catAx>
      <c:valAx>
        <c:axId val="102174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38888"/>
        <c:crosses val="autoZero"/>
        <c:crossBetween val="between"/>
      </c:valAx>
      <c:catAx>
        <c:axId val="102174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745160"/>
        <c:crosses val="autoZero"/>
        <c:auto val="1"/>
        <c:lblAlgn val="ctr"/>
        <c:lblOffset val="100"/>
        <c:noMultiLvlLbl val="0"/>
      </c:catAx>
      <c:valAx>
        <c:axId val="102174516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006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78143935030402"/>
          <c:y val="0.92638621637194696"/>
          <c:w val="0.198982429230223"/>
          <c:h val="7.0699989816435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ec9a9c1-6375-47ec-a1cc-54b7cea53051}"/>
      </c:ext>
    </c:extLst>
  </c:chart>
  <c:spPr>
    <a:noFill/>
    <a:ln>
      <a:noFill/>
    </a:ln>
    <a:effectLst/>
  </c:spPr>
  <c:txPr>
    <a:bodyPr/>
    <a:lstStyle/>
    <a:p>
      <a:pPr>
        <a:defRPr lang="zh-CN" sz="8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中海阅江府月度量价</a:t>
            </a:r>
            <a:r>
              <a:rPr lang="en-US" altLang="zh-CN" b="1">
                <a:solidFill>
                  <a:schemeClr val="tx1"/>
                </a:solidFill>
              </a:rPr>
              <a:t>】</a:t>
            </a:r>
            <a:endParaRPr lang="zh-CN" altLang="en-US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086423072254598"/>
          <c:y val="4.0310786948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spc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63440329819561E-2"/>
          <c:y val="5.4194528858284297E-2"/>
          <c:w val="0.88967852336323405"/>
          <c:h val="0.73279855923714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Sheet1!$I$14</c:f>
              <c:strCache>
                <c:ptCount val="1"/>
                <c:pt idx="0">
                  <c:v>套数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E7E6E6">
                  <a:lumMod val="9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Sheet1!$H$16:$H$30</c:f>
              <c:numCache>
                <c:formatCode>General</c:formatCode>
                <c:ptCount val="15"/>
                <c:pt idx="0">
                  <c:v>2310</c:v>
                </c:pt>
                <c:pt idx="1">
                  <c:v>2311</c:v>
                </c:pt>
                <c:pt idx="2">
                  <c:v>2312</c:v>
                </c:pt>
                <c:pt idx="3">
                  <c:v>2401</c:v>
                </c:pt>
                <c:pt idx="4">
                  <c:v>2402</c:v>
                </c:pt>
                <c:pt idx="5">
                  <c:v>2403</c:v>
                </c:pt>
                <c:pt idx="6">
                  <c:v>2404</c:v>
                </c:pt>
                <c:pt idx="7">
                  <c:v>2405</c:v>
                </c:pt>
                <c:pt idx="8">
                  <c:v>2406</c:v>
                </c:pt>
                <c:pt idx="9">
                  <c:v>2407</c:v>
                </c:pt>
                <c:pt idx="10">
                  <c:v>2408</c:v>
                </c:pt>
                <c:pt idx="11">
                  <c:v>2409</c:v>
                </c:pt>
                <c:pt idx="12">
                  <c:v>2410</c:v>
                </c:pt>
                <c:pt idx="13">
                  <c:v>2411</c:v>
                </c:pt>
                <c:pt idx="14">
                  <c:v>2412</c:v>
                </c:pt>
              </c:numCache>
            </c:numRef>
          </c:cat>
          <c:val>
            <c:numRef>
              <c:f>Sheet1!$I$16:$I$30</c:f>
              <c:numCache>
                <c:formatCode>General</c:formatCode>
                <c:ptCount val="15"/>
                <c:pt idx="0">
                  <c:v>34</c:v>
                </c:pt>
                <c:pt idx="1">
                  <c:v>33</c:v>
                </c:pt>
                <c:pt idx="2">
                  <c:v>26</c:v>
                </c:pt>
                <c:pt idx="3">
                  <c:v>12</c:v>
                </c:pt>
                <c:pt idx="4">
                  <c:v>16</c:v>
                </c:pt>
                <c:pt idx="5">
                  <c:v>72</c:v>
                </c:pt>
                <c:pt idx="6">
                  <c:v>62</c:v>
                </c:pt>
                <c:pt idx="7">
                  <c:v>52</c:v>
                </c:pt>
                <c:pt idx="8">
                  <c:v>24</c:v>
                </c:pt>
                <c:pt idx="9">
                  <c:v>21</c:v>
                </c:pt>
                <c:pt idx="10">
                  <c:v>32</c:v>
                </c:pt>
                <c:pt idx="11">
                  <c:v>8</c:v>
                </c:pt>
                <c:pt idx="12">
                  <c:v>46</c:v>
                </c:pt>
                <c:pt idx="13">
                  <c:v>23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2-4AE8-B90B-06A1D3317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1746336"/>
        <c:axId val="1021743984"/>
      </c:barChart>
      <c:lineChart>
        <c:grouping val="standard"/>
        <c:varyColors val="0"/>
        <c:ser>
          <c:idx val="1"/>
          <c:order val="1"/>
          <c:tx>
            <c:strRef>
              <c:f>Sheet1!$J$14</c:f>
              <c:strCache>
                <c:ptCount val="1"/>
                <c:pt idx="0">
                  <c:v>均价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E7E6E6">
                  <a:lumMod val="9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Sheet1!$H$16:$H$30</c:f>
              <c:numCache>
                <c:formatCode>General</c:formatCode>
                <c:ptCount val="15"/>
                <c:pt idx="0">
                  <c:v>2310</c:v>
                </c:pt>
                <c:pt idx="1">
                  <c:v>2311</c:v>
                </c:pt>
                <c:pt idx="2">
                  <c:v>2312</c:v>
                </c:pt>
                <c:pt idx="3">
                  <c:v>2401</c:v>
                </c:pt>
                <c:pt idx="4">
                  <c:v>2402</c:v>
                </c:pt>
                <c:pt idx="5">
                  <c:v>2403</c:v>
                </c:pt>
                <c:pt idx="6">
                  <c:v>2404</c:v>
                </c:pt>
                <c:pt idx="7">
                  <c:v>2405</c:v>
                </c:pt>
                <c:pt idx="8">
                  <c:v>2406</c:v>
                </c:pt>
                <c:pt idx="9">
                  <c:v>2407</c:v>
                </c:pt>
                <c:pt idx="10">
                  <c:v>2408</c:v>
                </c:pt>
                <c:pt idx="11">
                  <c:v>2409</c:v>
                </c:pt>
                <c:pt idx="12">
                  <c:v>2410</c:v>
                </c:pt>
                <c:pt idx="13">
                  <c:v>2411</c:v>
                </c:pt>
                <c:pt idx="14">
                  <c:v>2412</c:v>
                </c:pt>
              </c:numCache>
            </c:numRef>
          </c:cat>
          <c:val>
            <c:numRef>
              <c:f>Sheet1!$J$16:$J$30</c:f>
              <c:numCache>
                <c:formatCode>#,##0</c:formatCode>
                <c:ptCount val="15"/>
                <c:pt idx="0">
                  <c:v>11401.39575</c:v>
                </c:pt>
                <c:pt idx="1">
                  <c:v>11543.259690000001</c:v>
                </c:pt>
                <c:pt idx="2">
                  <c:v>11549.12407</c:v>
                </c:pt>
                <c:pt idx="3">
                  <c:v>11550.20635</c:v>
                </c:pt>
                <c:pt idx="4">
                  <c:v>11550.76772</c:v>
                </c:pt>
                <c:pt idx="5">
                  <c:v>11568.171979999999</c:v>
                </c:pt>
                <c:pt idx="6">
                  <c:v>11542.511640000001</c:v>
                </c:pt>
                <c:pt idx="7">
                  <c:v>11727.55457</c:v>
                </c:pt>
                <c:pt idx="8">
                  <c:v>11817.319890000001</c:v>
                </c:pt>
                <c:pt idx="9">
                  <c:v>11820.10303</c:v>
                </c:pt>
                <c:pt idx="10">
                  <c:v>11802.23848</c:v>
                </c:pt>
                <c:pt idx="11">
                  <c:v>11765.892309999999</c:v>
                </c:pt>
                <c:pt idx="12">
                  <c:v>11685.490250000001</c:v>
                </c:pt>
                <c:pt idx="13">
                  <c:v>11765.892309999999</c:v>
                </c:pt>
                <c:pt idx="14">
                  <c:v>11685.490250000001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232-4AE8-B90B-06A1D3317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1748688"/>
        <c:axId val="1021749472"/>
      </c:lineChart>
      <c:catAx>
        <c:axId val="10217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3984"/>
        <c:crosses val="autoZero"/>
        <c:auto val="1"/>
        <c:lblAlgn val="ctr"/>
        <c:lblOffset val="100"/>
        <c:noMultiLvlLbl val="0"/>
      </c:catAx>
      <c:valAx>
        <c:axId val="102174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6336"/>
        <c:crosses val="autoZero"/>
        <c:crossBetween val="between"/>
      </c:valAx>
      <c:catAx>
        <c:axId val="102174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749472"/>
        <c:crosses val="autoZero"/>
        <c:auto val="1"/>
        <c:lblAlgn val="ctr"/>
        <c:lblOffset val="100"/>
        <c:noMultiLvlLbl val="0"/>
      </c:catAx>
      <c:valAx>
        <c:axId val="10217494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86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991538774027"/>
          <c:y val="0.87231677884661396"/>
          <c:w val="0.34489409467311199"/>
          <c:h val="0.120540151084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419535d-a2a5-453d-bf6f-58b61713a908}"/>
      </c:ext>
    </c:extLst>
  </c:chart>
  <c:spPr>
    <a:noFill/>
    <a:ln>
      <a:noFill/>
    </a:ln>
    <a:effectLst/>
  </c:spPr>
  <c:txPr>
    <a:bodyPr/>
    <a:lstStyle/>
    <a:p>
      <a:pPr>
        <a:defRPr lang="zh-CN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秋实鸿德府月度量价</a:t>
            </a:r>
            <a:r>
              <a:rPr lang="en-US" altLang="zh-CN" b="1">
                <a:solidFill>
                  <a:schemeClr val="tx1"/>
                </a:solidFill>
              </a:rPr>
              <a:t>】</a:t>
            </a:r>
            <a:endParaRPr lang="zh-CN" altLang="en-US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086423072254598"/>
          <c:y val="4.0310786948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spc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63440329819561E-2"/>
          <c:y val="5.4194528858284297E-2"/>
          <c:w val="0.88967852336323405"/>
          <c:h val="0.73279855923714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Sheet1!$I$14</c:f>
              <c:strCache>
                <c:ptCount val="1"/>
                <c:pt idx="0">
                  <c:v>套数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E7E6E6">
                  <a:lumMod val="9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Sheet1!$H$15:$H$39</c:f>
              <c:numCache>
                <c:formatCode>General</c:formatCode>
                <c:ptCount val="25"/>
                <c:pt idx="0">
                  <c:v>2212</c:v>
                </c:pt>
                <c:pt idx="1">
                  <c:v>2301</c:v>
                </c:pt>
                <c:pt idx="2">
                  <c:v>2302</c:v>
                </c:pt>
                <c:pt idx="3">
                  <c:v>2303</c:v>
                </c:pt>
                <c:pt idx="4">
                  <c:v>2304</c:v>
                </c:pt>
                <c:pt idx="5">
                  <c:v>2305</c:v>
                </c:pt>
                <c:pt idx="6">
                  <c:v>2306</c:v>
                </c:pt>
                <c:pt idx="7">
                  <c:v>2307</c:v>
                </c:pt>
                <c:pt idx="8">
                  <c:v>2308</c:v>
                </c:pt>
                <c:pt idx="9">
                  <c:v>2309</c:v>
                </c:pt>
                <c:pt idx="10">
                  <c:v>2310</c:v>
                </c:pt>
                <c:pt idx="11">
                  <c:v>2311</c:v>
                </c:pt>
                <c:pt idx="12">
                  <c:v>2312</c:v>
                </c:pt>
                <c:pt idx="13">
                  <c:v>2401</c:v>
                </c:pt>
                <c:pt idx="14">
                  <c:v>2402</c:v>
                </c:pt>
                <c:pt idx="15">
                  <c:v>2403</c:v>
                </c:pt>
                <c:pt idx="16">
                  <c:v>2404</c:v>
                </c:pt>
                <c:pt idx="17">
                  <c:v>2405</c:v>
                </c:pt>
                <c:pt idx="18">
                  <c:v>2406</c:v>
                </c:pt>
                <c:pt idx="19">
                  <c:v>2407</c:v>
                </c:pt>
                <c:pt idx="20">
                  <c:v>2408</c:v>
                </c:pt>
                <c:pt idx="21">
                  <c:v>2409</c:v>
                </c:pt>
                <c:pt idx="22">
                  <c:v>2410</c:v>
                </c:pt>
                <c:pt idx="23">
                  <c:v>2411</c:v>
                </c:pt>
                <c:pt idx="24">
                  <c:v>2412</c:v>
                </c:pt>
              </c:numCache>
            </c:numRef>
          </c:cat>
          <c:val>
            <c:numRef>
              <c:f>Sheet1!$I$15:$I$39</c:f>
              <c:numCache>
                <c:formatCode>General</c:formatCode>
                <c:ptCount val="25"/>
                <c:pt idx="0">
                  <c:v>45</c:v>
                </c:pt>
                <c:pt idx="1">
                  <c:v>3</c:v>
                </c:pt>
                <c:pt idx="2">
                  <c:v>5</c:v>
                </c:pt>
                <c:pt idx="3">
                  <c:v>56</c:v>
                </c:pt>
                <c:pt idx="4">
                  <c:v>19</c:v>
                </c:pt>
                <c:pt idx="5">
                  <c:v>36</c:v>
                </c:pt>
                <c:pt idx="6">
                  <c:v>49</c:v>
                </c:pt>
                <c:pt idx="7">
                  <c:v>19</c:v>
                </c:pt>
                <c:pt idx="8">
                  <c:v>28</c:v>
                </c:pt>
                <c:pt idx="9">
                  <c:v>27</c:v>
                </c:pt>
                <c:pt idx="10">
                  <c:v>28</c:v>
                </c:pt>
                <c:pt idx="11">
                  <c:v>17</c:v>
                </c:pt>
                <c:pt idx="12">
                  <c:v>9</c:v>
                </c:pt>
                <c:pt idx="13">
                  <c:v>6</c:v>
                </c:pt>
                <c:pt idx="14">
                  <c:v>21</c:v>
                </c:pt>
                <c:pt idx="15">
                  <c:v>25</c:v>
                </c:pt>
                <c:pt idx="16">
                  <c:v>36</c:v>
                </c:pt>
                <c:pt idx="17">
                  <c:v>33</c:v>
                </c:pt>
                <c:pt idx="18">
                  <c:v>25</c:v>
                </c:pt>
                <c:pt idx="19">
                  <c:v>16</c:v>
                </c:pt>
                <c:pt idx="20">
                  <c:v>23</c:v>
                </c:pt>
                <c:pt idx="21">
                  <c:v>4</c:v>
                </c:pt>
                <c:pt idx="22">
                  <c:v>22</c:v>
                </c:pt>
                <c:pt idx="23">
                  <c:v>17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4-4D92-BCAA-37AF9DF08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1746728"/>
        <c:axId val="1021743200"/>
      </c:barChart>
      <c:lineChart>
        <c:grouping val="standard"/>
        <c:varyColors val="0"/>
        <c:ser>
          <c:idx val="1"/>
          <c:order val="1"/>
          <c:tx>
            <c:strRef>
              <c:f>Sheet1!$J$14</c:f>
              <c:strCache>
                <c:ptCount val="1"/>
                <c:pt idx="0">
                  <c:v>均价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E7E6E6">
                  <a:lumMod val="9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Sheet1!$H$15:$H$39</c:f>
              <c:numCache>
                <c:formatCode>General</c:formatCode>
                <c:ptCount val="25"/>
                <c:pt idx="0">
                  <c:v>2212</c:v>
                </c:pt>
                <c:pt idx="1">
                  <c:v>2301</c:v>
                </c:pt>
                <c:pt idx="2">
                  <c:v>2302</c:v>
                </c:pt>
                <c:pt idx="3">
                  <c:v>2303</c:v>
                </c:pt>
                <c:pt idx="4">
                  <c:v>2304</c:v>
                </c:pt>
                <c:pt idx="5">
                  <c:v>2305</c:v>
                </c:pt>
                <c:pt idx="6">
                  <c:v>2306</c:v>
                </c:pt>
                <c:pt idx="7">
                  <c:v>2307</c:v>
                </c:pt>
                <c:pt idx="8">
                  <c:v>2308</c:v>
                </c:pt>
                <c:pt idx="9">
                  <c:v>2309</c:v>
                </c:pt>
                <c:pt idx="10">
                  <c:v>2310</c:v>
                </c:pt>
                <c:pt idx="11">
                  <c:v>2311</c:v>
                </c:pt>
                <c:pt idx="12">
                  <c:v>2312</c:v>
                </c:pt>
                <c:pt idx="13">
                  <c:v>2401</c:v>
                </c:pt>
                <c:pt idx="14">
                  <c:v>2402</c:v>
                </c:pt>
                <c:pt idx="15">
                  <c:v>2403</c:v>
                </c:pt>
                <c:pt idx="16">
                  <c:v>2404</c:v>
                </c:pt>
                <c:pt idx="17">
                  <c:v>2405</c:v>
                </c:pt>
                <c:pt idx="18">
                  <c:v>2406</c:v>
                </c:pt>
                <c:pt idx="19">
                  <c:v>2407</c:v>
                </c:pt>
                <c:pt idx="20">
                  <c:v>2408</c:v>
                </c:pt>
                <c:pt idx="21">
                  <c:v>2409</c:v>
                </c:pt>
                <c:pt idx="22">
                  <c:v>2410</c:v>
                </c:pt>
                <c:pt idx="23">
                  <c:v>2411</c:v>
                </c:pt>
                <c:pt idx="24">
                  <c:v>2412</c:v>
                </c:pt>
              </c:numCache>
            </c:numRef>
          </c:cat>
          <c:val>
            <c:numRef>
              <c:f>Sheet1!$J$15:$J$39</c:f>
              <c:numCache>
                <c:formatCode>#,##0</c:formatCode>
                <c:ptCount val="25"/>
                <c:pt idx="0">
                  <c:v>10566.61679</c:v>
                </c:pt>
                <c:pt idx="1">
                  <c:v>13911.63452</c:v>
                </c:pt>
                <c:pt idx="2">
                  <c:v>13678.17035</c:v>
                </c:pt>
                <c:pt idx="3">
                  <c:v>13151.38919</c:v>
                </c:pt>
                <c:pt idx="4">
                  <c:v>13420.69536</c:v>
                </c:pt>
                <c:pt idx="5">
                  <c:v>13472.76964</c:v>
                </c:pt>
                <c:pt idx="6">
                  <c:v>13382.15148</c:v>
                </c:pt>
                <c:pt idx="7">
                  <c:v>13377.31394</c:v>
                </c:pt>
                <c:pt idx="8">
                  <c:v>13271.472809999999</c:v>
                </c:pt>
                <c:pt idx="9">
                  <c:v>13350.64675</c:v>
                </c:pt>
                <c:pt idx="10">
                  <c:v>13435.105369999999</c:v>
                </c:pt>
                <c:pt idx="11">
                  <c:v>13665.323200000001</c:v>
                </c:pt>
                <c:pt idx="12">
                  <c:v>13218.852790000001</c:v>
                </c:pt>
                <c:pt idx="13">
                  <c:v>13271</c:v>
                </c:pt>
                <c:pt idx="14">
                  <c:v>13271.56172</c:v>
                </c:pt>
                <c:pt idx="15">
                  <c:v>13281.48331</c:v>
                </c:pt>
                <c:pt idx="16">
                  <c:v>13376.74624</c:v>
                </c:pt>
                <c:pt idx="17">
                  <c:v>13430.52147</c:v>
                </c:pt>
                <c:pt idx="18">
                  <c:v>13470.591179999999</c:v>
                </c:pt>
                <c:pt idx="19">
                  <c:v>13314.342839999999</c:v>
                </c:pt>
                <c:pt idx="20">
                  <c:v>13281.41193</c:v>
                </c:pt>
                <c:pt idx="21">
                  <c:v>13387</c:v>
                </c:pt>
                <c:pt idx="22">
                  <c:v>13367.523150000001</c:v>
                </c:pt>
                <c:pt idx="23">
                  <c:v>13296</c:v>
                </c:pt>
                <c:pt idx="24">
                  <c:v>13301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844-4D92-BCAA-37AF9DF08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1744376"/>
        <c:axId val="1019473272"/>
      </c:lineChart>
      <c:catAx>
        <c:axId val="102174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3200"/>
        <c:crosses val="autoZero"/>
        <c:auto val="1"/>
        <c:lblAlgn val="ctr"/>
        <c:lblOffset val="100"/>
        <c:noMultiLvlLbl val="0"/>
      </c:catAx>
      <c:valAx>
        <c:axId val="102174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6728"/>
        <c:crosses val="autoZero"/>
        <c:crossBetween val="between"/>
      </c:valAx>
      <c:catAx>
        <c:axId val="1021744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9473272"/>
        <c:crosses val="autoZero"/>
        <c:auto val="1"/>
        <c:lblAlgn val="ctr"/>
        <c:lblOffset val="100"/>
        <c:noMultiLvlLbl val="0"/>
      </c:catAx>
      <c:valAx>
        <c:axId val="10194732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437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991538774027"/>
          <c:y val="0.87231677884661396"/>
          <c:w val="0.175800571947235"/>
          <c:h val="0.120540151084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419535d-a2a5-453d-bf6f-58b61713a908}"/>
      </c:ext>
    </c:extLst>
  </c:chart>
  <c:spPr>
    <a:noFill/>
    <a:ln>
      <a:noFill/>
    </a:ln>
    <a:effectLst/>
  </c:spPr>
  <c:txPr>
    <a:bodyPr/>
    <a:lstStyle/>
    <a:p>
      <a:pPr>
        <a:defRPr lang="zh-CN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【</a:t>
            </a:r>
            <a:r>
              <a:rPr lang="zh-CN" sz="1200" b="1" dirty="0">
                <a:solidFill>
                  <a:schemeClr val="tx1"/>
                </a:solidFill>
              </a:rPr>
              <a:t>泽信天著月度量价</a:t>
            </a:r>
            <a:r>
              <a:rPr lang="en-US" sz="1200" b="1" dirty="0">
                <a:solidFill>
                  <a:schemeClr val="tx1"/>
                </a:solidFill>
              </a:rPr>
              <a:t>】</a:t>
            </a:r>
            <a:endParaRPr lang="zh-CN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463498919779899"/>
          <c:y val="3.778502372794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0984910901768501E-2"/>
          <c:y val="0.28128333596142902"/>
          <c:w val="0.88847918362742595"/>
          <c:h val="0.46915843259477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Sheet4!$D$12</c:f>
              <c:strCache>
                <c:ptCount val="1"/>
                <c:pt idx="0">
                  <c:v>套数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Sheet4!$C$13:$C$19</c:f>
              <c:numCache>
                <c:formatCode>General</c:formatCode>
                <c:ptCount val="7"/>
                <c:pt idx="0">
                  <c:v>2406</c:v>
                </c:pt>
                <c:pt idx="1">
                  <c:v>2407</c:v>
                </c:pt>
                <c:pt idx="2">
                  <c:v>2408</c:v>
                </c:pt>
                <c:pt idx="3">
                  <c:v>2409</c:v>
                </c:pt>
                <c:pt idx="4">
                  <c:v>2410</c:v>
                </c:pt>
                <c:pt idx="5">
                  <c:v>2411</c:v>
                </c:pt>
                <c:pt idx="6">
                  <c:v>2412</c:v>
                </c:pt>
              </c:numCache>
            </c:numRef>
          </c:cat>
          <c:val>
            <c:numRef>
              <c:f>Sheet4!$D$13:$D$19</c:f>
              <c:numCache>
                <c:formatCode>General</c:formatCode>
                <c:ptCount val="7"/>
                <c:pt idx="0">
                  <c:v>71</c:v>
                </c:pt>
                <c:pt idx="1">
                  <c:v>39</c:v>
                </c:pt>
                <c:pt idx="2">
                  <c:v>40</c:v>
                </c:pt>
                <c:pt idx="3">
                  <c:v>11</c:v>
                </c:pt>
                <c:pt idx="4">
                  <c:v>95</c:v>
                </c:pt>
                <c:pt idx="5">
                  <c:v>73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1-48D8-BF41-3730C35D26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21742024"/>
        <c:axId val="1021736536"/>
      </c:barChart>
      <c:lineChart>
        <c:grouping val="standard"/>
        <c:varyColors val="0"/>
        <c:ser>
          <c:idx val="1"/>
          <c:order val="1"/>
          <c:tx>
            <c:strRef>
              <c:f>Sheet4!$E$12</c:f>
              <c:strCache>
                <c:ptCount val="1"/>
                <c:pt idx="0">
                  <c:v>均价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428550727953601E-2"/>
                  <c:y val="-4.87741402625896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E1-48D8-BF41-3730C35D2647}"/>
                </c:ext>
              </c:extLst>
            </c:dLbl>
            <c:dLbl>
              <c:idx val="1"/>
              <c:layout>
                <c:manualLayout>
                  <c:x val="-5.5186022922551703E-2"/>
                  <c:y val="-9.6687560402898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FE1-48D8-BF41-3730C35D2647}"/>
                </c:ext>
              </c:extLst>
            </c:dLbl>
            <c:dLbl>
              <c:idx val="3"/>
              <c:layout>
                <c:manualLayout>
                  <c:x val="-3.9418587801822703E-2"/>
                  <c:y val="6.971832990476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E1-48D8-BF41-3730C35D2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Sheet4!$C$13:$C$19</c:f>
              <c:numCache>
                <c:formatCode>General</c:formatCode>
                <c:ptCount val="7"/>
                <c:pt idx="0">
                  <c:v>2406</c:v>
                </c:pt>
                <c:pt idx="1">
                  <c:v>2407</c:v>
                </c:pt>
                <c:pt idx="2">
                  <c:v>2408</c:v>
                </c:pt>
                <c:pt idx="3">
                  <c:v>2409</c:v>
                </c:pt>
                <c:pt idx="4">
                  <c:v>2410</c:v>
                </c:pt>
                <c:pt idx="5">
                  <c:v>2411</c:v>
                </c:pt>
                <c:pt idx="6">
                  <c:v>2412</c:v>
                </c:pt>
              </c:numCache>
            </c:numRef>
          </c:cat>
          <c:val>
            <c:numRef>
              <c:f>Sheet4!$E$13:$E$19</c:f>
              <c:numCache>
                <c:formatCode>0_ </c:formatCode>
                <c:ptCount val="7"/>
                <c:pt idx="0">
                  <c:v>14269.68268</c:v>
                </c:pt>
                <c:pt idx="1">
                  <c:v>13774.65617</c:v>
                </c:pt>
                <c:pt idx="2">
                  <c:v>13969.15928</c:v>
                </c:pt>
                <c:pt idx="3">
                  <c:v>14034.10656</c:v>
                </c:pt>
                <c:pt idx="4">
                  <c:v>14265.01534</c:v>
                </c:pt>
                <c:pt idx="5">
                  <c:v>14255.01534</c:v>
                </c:pt>
                <c:pt idx="6">
                  <c:v>14305.01534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E1-48D8-BF41-3730C35D26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1738496"/>
        <c:axId val="1021740456"/>
      </c:lineChart>
      <c:catAx>
        <c:axId val="10217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36536"/>
        <c:crosses val="autoZero"/>
        <c:auto val="1"/>
        <c:lblAlgn val="ctr"/>
        <c:lblOffset val="100"/>
        <c:noMultiLvlLbl val="0"/>
      </c:catAx>
      <c:valAx>
        <c:axId val="102173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42024"/>
        <c:crosses val="autoZero"/>
        <c:crossBetween val="between"/>
      </c:valAx>
      <c:catAx>
        <c:axId val="102173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740456"/>
        <c:crosses val="autoZero"/>
        <c:auto val="1"/>
        <c:lblAlgn val="ctr"/>
        <c:lblOffset val="100"/>
        <c:noMultiLvlLbl val="0"/>
      </c:catAx>
      <c:valAx>
        <c:axId val="1021740456"/>
        <c:scaling>
          <c:orientation val="minMax"/>
        </c:scaling>
        <c:delete val="0"/>
        <c:axPos val="r"/>
        <c:numFmt formatCode="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02173849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82746264863401"/>
          <c:y val="0.89808396019813297"/>
          <c:w val="0.30954809537719702"/>
          <c:h val="0.1019160398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b8b62f8-ab18-4102-b1b5-80637fdbed33}"/>
      </c:ext>
    </c:extLst>
  </c:chart>
  <c:spPr>
    <a:noFill/>
    <a:ln>
      <a:noFill/>
    </a:ln>
    <a:effectLst/>
  </c:spPr>
  <c:txPr>
    <a:bodyPr/>
    <a:lstStyle/>
    <a:p>
      <a:pPr>
        <a:defRPr lang="zh-CN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25B0-3BFA-4569-B815-DAC21290C579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7372-0EFD-4E5F-9802-F8D7C7571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1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9340BF-0D2C-4222-97CF-094EC5E6EF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5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340BF-0D2C-4222-97CF-094EC5E6EF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6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340BF-0D2C-4222-97CF-094EC5E6EF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61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340BF-0D2C-4222-97CF-094EC5E6EF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3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340BF-0D2C-4222-97CF-094EC5E6EF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2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2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5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第</a:t>
            </a: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页</a:t>
            </a: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共</a:t>
            </a: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X</a:t>
            </a:r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页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1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7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79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6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02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9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89C7-D783-4C91-B9AC-B54DA45C0841}" type="datetimeFigureOut">
              <a:rPr lang="zh-CN" altLang="en-US" smtClean="0"/>
              <a:t>2026-6-22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E981-DAA0-4024-81A3-6FF9B7F89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6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1493921" y="255337"/>
            <a:ext cx="9144000" cy="41895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zh-CN" altLang="en-US" sz="1500" b="1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1. </a:t>
            </a:r>
            <a:r>
              <a:rPr lang="zh-CN" altLang="en-US" sz="1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项目基础指标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462037" y="871699"/>
            <a:ext cx="11518295" cy="34200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zh-CN" altLang="en-US" sz="1500" b="1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基础指标：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东站北地块位于新城区海拉尔大街以北，哈拉沁路以东；共四宗地块，分别为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A1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B1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B3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；详细规划指标如下：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4893940"/>
              </p:ext>
            </p:extLst>
          </p:nvPr>
        </p:nvGraphicFramePr>
        <p:xfrm>
          <a:off x="7071240" y="1607556"/>
          <a:ext cx="4909092" cy="4312994"/>
        </p:xfrm>
        <a:graphic>
          <a:graphicData uri="http://schemas.openxmlformats.org/drawingml/2006/table">
            <a:tbl>
              <a:tblPr/>
              <a:tblGrid>
                <a:gridCol w="86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15">
                  <a:extLst>
                    <a:ext uri="{9D8B030D-6E8A-4147-A177-3AD203B41FA5}">
                      <a16:colId xmlns:a16="http://schemas.microsoft.com/office/drawing/2014/main" val="295706062"/>
                    </a:ext>
                  </a:extLst>
                </a:gridCol>
                <a:gridCol w="523715">
                  <a:extLst>
                    <a:ext uri="{9D8B030D-6E8A-4147-A177-3AD203B41FA5}">
                      <a16:colId xmlns:a16="http://schemas.microsoft.com/office/drawing/2014/main" val="3509704928"/>
                    </a:ext>
                  </a:extLst>
                </a:gridCol>
                <a:gridCol w="532161">
                  <a:extLst>
                    <a:ext uri="{9D8B030D-6E8A-4147-A177-3AD203B41FA5}">
                      <a16:colId xmlns:a16="http://schemas.microsoft.com/office/drawing/2014/main" val="4175619550"/>
                    </a:ext>
                  </a:extLst>
                </a:gridCol>
                <a:gridCol w="551166">
                  <a:extLst>
                    <a:ext uri="{9D8B030D-6E8A-4147-A177-3AD203B41FA5}">
                      <a16:colId xmlns:a16="http://schemas.microsoft.com/office/drawing/2014/main" val="2371373429"/>
                    </a:ext>
                  </a:extLst>
                </a:gridCol>
                <a:gridCol w="681825">
                  <a:extLst>
                    <a:ext uri="{9D8B030D-6E8A-4147-A177-3AD203B41FA5}">
                      <a16:colId xmlns:a16="http://schemas.microsoft.com/office/drawing/2014/main" val="409254895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749283387"/>
                    </a:ext>
                  </a:extLst>
                </a:gridCol>
              </a:tblGrid>
              <a:tr h="819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住宅部分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商业部分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住宅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B2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住宅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B3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住宅合计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商业合计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 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10968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11415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21032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19443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21723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51443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33138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 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3.7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2.5/3.7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计容面积 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21935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28538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42063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38887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80374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102885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108912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商业比例</a:t>
                      </a:r>
                    </a:p>
                  </a:txBody>
                  <a:tcPr marL="9527" marR="9527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商业兼容住宅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＜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i="0" u="none" strike="noStrike" kern="1200" dirty="0" smtClean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住宅兼容商业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＜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i="0" u="none" strike="noStrike" kern="1200" dirty="0" smtClean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48" y="1607556"/>
            <a:ext cx="6764427" cy="43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标题 1"/>
          <p:cNvSpPr txBox="1"/>
          <p:nvPr/>
        </p:nvSpPr>
        <p:spPr bwMode="auto">
          <a:xfrm>
            <a:off x="1378851" y="276614"/>
            <a:ext cx="9144000" cy="41895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zh-CN" altLang="en-US" sz="1500" b="1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楷体" panose="02010609060101010101" pitchFamily="49" charset="-122"/>
              </a:defRPr>
            </a:lvl5pPr>
            <a:lvl6pPr marL="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685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028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2.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项目配套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graphicFrame>
        <p:nvGraphicFramePr>
          <p:cNvPr id="62" name="表格 61"/>
          <p:cNvGraphicFramePr>
            <a:graphicFrameLocks noGrp="1"/>
          </p:cNvGraphicFramePr>
          <p:nvPr/>
        </p:nvGraphicFramePr>
        <p:xfrm>
          <a:off x="8037659" y="2198726"/>
          <a:ext cx="3726877" cy="44672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65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车行路线距离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到达所需时间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(min)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</a:t>
                      </a:r>
                      <a:endParaRPr lang="en-US" altLang="zh-CN" sz="1100" b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地铁</a:t>
                      </a: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r>
                        <a:rPr lang="zh-CN" altLang="en-US" sz="11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百合路站</a:t>
                      </a:r>
                      <a:endParaRPr lang="zh-CN" altLang="en-US" sz="11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/>
                        <a:t>6</a:t>
                      </a:r>
                      <a:endParaRPr lang="zh-CN" altLang="en-US" sz="1100" dirty="0" smtClean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4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呼和浩特火车东站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2.2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</a:t>
                      </a:r>
                      <a:endParaRPr lang="en-US" altLang="zh-CN" sz="1100" b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90204" pitchFamily="34" charset="0"/>
                        </a:rPr>
                        <a:t>东站商圈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2.2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</a:t>
                      </a:r>
                      <a:r>
                        <a:rPr lang="zh-CN" altLang="en-US" sz="11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万达商圈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</a:t>
                      </a:r>
                      <a:endParaRPr lang="en-US" altLang="zh-CN" sz="1100" b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实验中学东河校区</a:t>
                      </a:r>
                      <a:endParaRPr lang="zh-CN" altLang="en-US" sz="11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0.6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dirty="0" smtClean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90204" pitchFamily="34" charset="0"/>
                        </a:rPr>
                        <a:t>实验中学察哈尔校区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12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</a:t>
                      </a:r>
                      <a:endParaRPr lang="en-US" altLang="zh-CN" sz="1100" b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内蒙古自治区妇幼保健医院</a:t>
                      </a:r>
                      <a:endParaRPr lang="zh-CN" altLang="en-US" sz="1100" b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3.6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8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3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国际蒙医院分院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0.3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景观配套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东河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13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北山公园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2.5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7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1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</a:t>
                      </a:r>
                      <a:endParaRPr lang="en-US" altLang="zh-CN" sz="1100" b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1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呼和浩特人民政府</a:t>
                      </a:r>
                      <a:endParaRPr lang="zh-CN" altLang="en-US" sz="1100" b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10</a:t>
                      </a:r>
                      <a:endParaRPr lang="zh-CN" altLang="en-US" sz="1100" dirty="0"/>
                    </a:p>
                  </a:txBody>
                  <a:tcPr marL="6351" marR="6351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08749" y="2198726"/>
            <a:ext cx="7629769" cy="4467237"/>
            <a:chOff x="92573" y="1452725"/>
            <a:chExt cx="8317781" cy="5267058"/>
          </a:xfrm>
        </p:grpSpPr>
        <p:grpSp>
          <p:nvGrpSpPr>
            <p:cNvPr id="51" name="组合 50"/>
            <p:cNvGrpSpPr/>
            <p:nvPr/>
          </p:nvGrpSpPr>
          <p:grpSpPr>
            <a:xfrm>
              <a:off x="92573" y="1452725"/>
              <a:ext cx="8317781" cy="5267058"/>
              <a:chOff x="999460" y="606056"/>
              <a:chExt cx="10211342" cy="6251944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999460" y="606056"/>
                <a:ext cx="10211342" cy="6251944"/>
                <a:chOff x="999460" y="606056"/>
                <a:chExt cx="10211342" cy="6251944"/>
              </a:xfrm>
            </p:grpSpPr>
            <p:grpSp>
              <p:nvGrpSpPr>
                <p:cNvPr id="116" name="组合 115"/>
                <p:cNvGrpSpPr/>
                <p:nvPr/>
              </p:nvGrpSpPr>
              <p:grpSpPr>
                <a:xfrm>
                  <a:off x="999460" y="606056"/>
                  <a:ext cx="10201165" cy="6251944"/>
                  <a:chOff x="999460" y="606056"/>
                  <a:chExt cx="10201165" cy="6251944"/>
                </a:xfrm>
              </p:grpSpPr>
              <p:grpSp>
                <p:nvGrpSpPr>
                  <p:cNvPr id="126" name="组合 125"/>
                  <p:cNvGrpSpPr/>
                  <p:nvPr/>
                </p:nvGrpSpPr>
                <p:grpSpPr>
                  <a:xfrm>
                    <a:off x="999460" y="606056"/>
                    <a:ext cx="10201165" cy="6251944"/>
                    <a:chOff x="999460" y="606056"/>
                    <a:chExt cx="10201165" cy="6251944"/>
                  </a:xfrm>
                </p:grpSpPr>
                <p:grpSp>
                  <p:nvGrpSpPr>
                    <p:cNvPr id="135" name="组合 134"/>
                    <p:cNvGrpSpPr/>
                    <p:nvPr/>
                  </p:nvGrpSpPr>
                  <p:grpSpPr>
                    <a:xfrm>
                      <a:off x="999460" y="606056"/>
                      <a:ext cx="10201165" cy="6251944"/>
                      <a:chOff x="1020725" y="606056"/>
                      <a:chExt cx="10201165" cy="6251944"/>
                    </a:xfrm>
                  </p:grpSpPr>
                  <p:grpSp>
                    <p:nvGrpSpPr>
                      <p:cNvPr id="147" name="组合 146"/>
                      <p:cNvGrpSpPr/>
                      <p:nvPr/>
                    </p:nvGrpSpPr>
                    <p:grpSpPr>
                      <a:xfrm>
                        <a:off x="1020725" y="606056"/>
                        <a:ext cx="10201165" cy="6251944"/>
                        <a:chOff x="1020725" y="606056"/>
                        <a:chExt cx="10201165" cy="6251944"/>
                      </a:xfrm>
                    </p:grpSpPr>
                    <p:grpSp>
                      <p:nvGrpSpPr>
                        <p:cNvPr id="150" name="组合 149"/>
                        <p:cNvGrpSpPr/>
                        <p:nvPr/>
                      </p:nvGrpSpPr>
                      <p:grpSpPr>
                        <a:xfrm>
                          <a:off x="1020725" y="606056"/>
                          <a:ext cx="10201165" cy="6251944"/>
                          <a:chOff x="903767" y="627321"/>
                          <a:chExt cx="10201165" cy="6251944"/>
                        </a:xfrm>
                      </p:grpSpPr>
                      <p:grpSp>
                        <p:nvGrpSpPr>
                          <p:cNvPr id="163" name="组合 162"/>
                          <p:cNvGrpSpPr/>
                          <p:nvPr/>
                        </p:nvGrpSpPr>
                        <p:grpSpPr>
                          <a:xfrm>
                            <a:off x="903767" y="627321"/>
                            <a:ext cx="10201165" cy="6241312"/>
                            <a:chOff x="903767" y="627321"/>
                            <a:chExt cx="10201165" cy="6241312"/>
                          </a:xfrm>
                        </p:grpSpPr>
                        <p:pic>
                          <p:nvPicPr>
                            <p:cNvPr id="175" name="图片 17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63255" y="638223"/>
                              <a:ext cx="10041677" cy="6219777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176" name="任意多边形 175"/>
                            <p:cNvSpPr/>
                            <p:nvPr/>
                          </p:nvSpPr>
                          <p:spPr>
                            <a:xfrm>
                              <a:off x="1052623" y="776177"/>
                              <a:ext cx="10037135" cy="2158409"/>
                            </a:xfrm>
                            <a:custGeom>
                              <a:avLst/>
                              <a:gdLst>
                                <a:gd name="connsiteX0" fmla="*/ 0 w 10015870"/>
                                <a:gd name="connsiteY0" fmla="*/ 1722474 h 2158409"/>
                                <a:gd name="connsiteX1" fmla="*/ 3179135 w 10015870"/>
                                <a:gd name="connsiteY1" fmla="*/ 2158409 h 2158409"/>
                                <a:gd name="connsiteX2" fmla="*/ 4837814 w 10015870"/>
                                <a:gd name="connsiteY2" fmla="*/ 1499190 h 2158409"/>
                                <a:gd name="connsiteX3" fmla="*/ 5869172 w 10015870"/>
                                <a:gd name="connsiteY3" fmla="*/ 1063256 h 2158409"/>
                                <a:gd name="connsiteX4" fmla="*/ 8335926 w 10015870"/>
                                <a:gd name="connsiteY4" fmla="*/ 0 h 2158409"/>
                                <a:gd name="connsiteX5" fmla="*/ 10015870 w 10015870"/>
                                <a:gd name="connsiteY5" fmla="*/ 21265 h 21584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0015870" h="2158409">
                                  <a:moveTo>
                                    <a:pt x="0" y="1722474"/>
                                  </a:moveTo>
                                  <a:lnTo>
                                    <a:pt x="3179135" y="2158409"/>
                                  </a:lnTo>
                                  <a:lnTo>
                                    <a:pt x="4837814" y="1499190"/>
                                  </a:lnTo>
                                  <a:lnTo>
                                    <a:pt x="5869172" y="1063256"/>
                                  </a:lnTo>
                                  <a:lnTo>
                                    <a:pt x="8335926" y="0"/>
                                  </a:lnTo>
                                  <a:lnTo>
                                    <a:pt x="10015870" y="21265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77" name="任意多边形 176"/>
                            <p:cNvSpPr/>
                            <p:nvPr/>
                          </p:nvSpPr>
                          <p:spPr>
                            <a:xfrm>
                              <a:off x="1052623" y="1935126"/>
                              <a:ext cx="8612372" cy="1552353"/>
                            </a:xfrm>
                            <a:custGeom>
                              <a:avLst/>
                              <a:gdLst>
                                <a:gd name="connsiteX0" fmla="*/ 0 w 8612372"/>
                                <a:gd name="connsiteY0" fmla="*/ 1127051 h 1552353"/>
                                <a:gd name="connsiteX1" fmla="*/ 425303 w 8612372"/>
                                <a:gd name="connsiteY1" fmla="*/ 1020725 h 1552353"/>
                                <a:gd name="connsiteX2" fmla="*/ 2849526 w 8612372"/>
                                <a:gd name="connsiteY2" fmla="*/ 1552353 h 1552353"/>
                                <a:gd name="connsiteX3" fmla="*/ 5167424 w 8612372"/>
                                <a:gd name="connsiteY3" fmla="*/ 829339 h 1552353"/>
                                <a:gd name="connsiteX4" fmla="*/ 6411433 w 8612372"/>
                                <a:gd name="connsiteY4" fmla="*/ 425302 h 1552353"/>
                                <a:gd name="connsiteX5" fmla="*/ 7283303 w 8612372"/>
                                <a:gd name="connsiteY5" fmla="*/ 255181 h 1552353"/>
                                <a:gd name="connsiteX6" fmla="*/ 8612372 w 8612372"/>
                                <a:gd name="connsiteY6" fmla="*/ 0 h 15523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8612372" h="1552353">
                                  <a:moveTo>
                                    <a:pt x="0" y="1127051"/>
                                  </a:moveTo>
                                  <a:lnTo>
                                    <a:pt x="425303" y="1020725"/>
                                  </a:lnTo>
                                  <a:lnTo>
                                    <a:pt x="2849526" y="1552353"/>
                                  </a:lnTo>
                                  <a:lnTo>
                                    <a:pt x="5167424" y="829339"/>
                                  </a:lnTo>
                                  <a:lnTo>
                                    <a:pt x="6411433" y="425302"/>
                                  </a:lnTo>
                                  <a:lnTo>
                                    <a:pt x="7283303" y="255181"/>
                                  </a:lnTo>
                                  <a:lnTo>
                                    <a:pt x="8612372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78" name="任意多边形 177"/>
                            <p:cNvSpPr/>
                            <p:nvPr/>
                          </p:nvSpPr>
                          <p:spPr>
                            <a:xfrm>
                              <a:off x="903767" y="2573078"/>
                              <a:ext cx="10185991" cy="3168232"/>
                            </a:xfrm>
                            <a:custGeom>
                              <a:avLst/>
                              <a:gdLst>
                                <a:gd name="connsiteX0" fmla="*/ 0 w 10005237"/>
                                <a:gd name="connsiteY0" fmla="*/ 3072809 h 3072809"/>
                                <a:gd name="connsiteX1" fmla="*/ 10005237 w 10005237"/>
                                <a:gd name="connsiteY1" fmla="*/ 0 h 30728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05237" h="3072809">
                                  <a:moveTo>
                                    <a:pt x="0" y="3072809"/>
                                  </a:moveTo>
                                  <a:lnTo>
                                    <a:pt x="10005237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79" name="任意多边形 178"/>
                            <p:cNvSpPr/>
                            <p:nvPr/>
                          </p:nvSpPr>
                          <p:spPr>
                            <a:xfrm>
                              <a:off x="1052623" y="4954772"/>
                              <a:ext cx="4805917" cy="1371600"/>
                            </a:xfrm>
                            <a:custGeom>
                              <a:avLst/>
                              <a:gdLst>
                                <a:gd name="connsiteX0" fmla="*/ 0 w 4805917"/>
                                <a:gd name="connsiteY0" fmla="*/ 1371600 h 1371600"/>
                                <a:gd name="connsiteX1" fmla="*/ 4805917 w 4805917"/>
                                <a:gd name="connsiteY1" fmla="*/ 0 h 13716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4805917" h="1371600">
                                  <a:moveTo>
                                    <a:pt x="0" y="1371600"/>
                                  </a:moveTo>
                                  <a:lnTo>
                                    <a:pt x="4805917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0" name="任意多边形 179"/>
                            <p:cNvSpPr/>
                            <p:nvPr/>
                          </p:nvSpPr>
                          <p:spPr>
                            <a:xfrm>
                              <a:off x="1063256" y="2923953"/>
                              <a:ext cx="10037135" cy="3338624"/>
                            </a:xfrm>
                            <a:custGeom>
                              <a:avLst/>
                              <a:gdLst>
                                <a:gd name="connsiteX0" fmla="*/ 0 w 10037135"/>
                                <a:gd name="connsiteY0" fmla="*/ 3338624 h 3338624"/>
                                <a:gd name="connsiteX1" fmla="*/ 8420986 w 10037135"/>
                                <a:gd name="connsiteY1" fmla="*/ 967563 h 3338624"/>
                                <a:gd name="connsiteX2" fmla="*/ 9154632 w 10037135"/>
                                <a:gd name="connsiteY2" fmla="*/ 372140 h 3338624"/>
                                <a:gd name="connsiteX3" fmla="*/ 10037135 w 10037135"/>
                                <a:gd name="connsiteY3" fmla="*/ 0 h 3338624"/>
                                <a:gd name="connsiteX4" fmla="*/ 10037135 w 10037135"/>
                                <a:gd name="connsiteY4" fmla="*/ 0 h 3338624"/>
                                <a:gd name="connsiteX5" fmla="*/ 10037135 w 10037135"/>
                                <a:gd name="connsiteY5" fmla="*/ 0 h 3338624"/>
                                <a:gd name="connsiteX6" fmla="*/ 10037135 w 10037135"/>
                                <a:gd name="connsiteY6" fmla="*/ 21266 h 333862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0037135" h="3338624">
                                  <a:moveTo>
                                    <a:pt x="0" y="3338624"/>
                                  </a:moveTo>
                                  <a:lnTo>
                                    <a:pt x="8420986" y="967563"/>
                                  </a:lnTo>
                                  <a:lnTo>
                                    <a:pt x="9154632" y="372140"/>
                                  </a:lnTo>
                                  <a:lnTo>
                                    <a:pt x="10037135" y="0"/>
                                  </a:lnTo>
                                  <a:lnTo>
                                    <a:pt x="10037135" y="0"/>
                                  </a:lnTo>
                                  <a:lnTo>
                                    <a:pt x="10037135" y="0"/>
                                  </a:lnTo>
                                  <a:lnTo>
                                    <a:pt x="10037135" y="21266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1" name="任意多边形 180"/>
                            <p:cNvSpPr/>
                            <p:nvPr/>
                          </p:nvSpPr>
                          <p:spPr>
                            <a:xfrm>
                              <a:off x="6879265" y="4157330"/>
                              <a:ext cx="1648047" cy="446568"/>
                            </a:xfrm>
                            <a:custGeom>
                              <a:avLst/>
                              <a:gdLst>
                                <a:gd name="connsiteX0" fmla="*/ 0 w 1648047"/>
                                <a:gd name="connsiteY0" fmla="*/ 446568 h 446568"/>
                                <a:gd name="connsiteX1" fmla="*/ 414670 w 1648047"/>
                                <a:gd name="connsiteY1" fmla="*/ 202019 h 446568"/>
                                <a:gd name="connsiteX2" fmla="*/ 1010093 w 1648047"/>
                                <a:gd name="connsiteY2" fmla="*/ 0 h 446568"/>
                                <a:gd name="connsiteX3" fmla="*/ 1648047 w 1648047"/>
                                <a:gd name="connsiteY3" fmla="*/ 0 h 446568"/>
                                <a:gd name="connsiteX4" fmla="*/ 1648047 w 1648047"/>
                                <a:gd name="connsiteY4" fmla="*/ 0 h 44656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648047" h="446568">
                                  <a:moveTo>
                                    <a:pt x="0" y="446568"/>
                                  </a:moveTo>
                                  <a:lnTo>
                                    <a:pt x="414670" y="202019"/>
                                  </a:lnTo>
                                  <a:lnTo>
                                    <a:pt x="1010093" y="0"/>
                                  </a:lnTo>
                                  <a:lnTo>
                                    <a:pt x="1648047" y="0"/>
                                  </a:lnTo>
                                  <a:lnTo>
                                    <a:pt x="1648047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2" name="任意多边形 181"/>
                            <p:cNvSpPr/>
                            <p:nvPr/>
                          </p:nvSpPr>
                          <p:spPr>
                            <a:xfrm>
                              <a:off x="9548037" y="3370521"/>
                              <a:ext cx="1531089" cy="489098"/>
                            </a:xfrm>
                            <a:custGeom>
                              <a:avLst/>
                              <a:gdLst>
                                <a:gd name="connsiteX0" fmla="*/ 0 w 1531089"/>
                                <a:gd name="connsiteY0" fmla="*/ 489098 h 489098"/>
                                <a:gd name="connsiteX1" fmla="*/ 1254642 w 1531089"/>
                                <a:gd name="connsiteY1" fmla="*/ 106326 h 489098"/>
                                <a:gd name="connsiteX2" fmla="*/ 1531089 w 1531089"/>
                                <a:gd name="connsiteY2" fmla="*/ 0 h 489098"/>
                                <a:gd name="connsiteX3" fmla="*/ 1531089 w 1531089"/>
                                <a:gd name="connsiteY3" fmla="*/ 0 h 48909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531089" h="489098">
                                  <a:moveTo>
                                    <a:pt x="0" y="489098"/>
                                  </a:moveTo>
                                  <a:lnTo>
                                    <a:pt x="1254642" y="106326"/>
                                  </a:lnTo>
                                  <a:lnTo>
                                    <a:pt x="1531089" y="0"/>
                                  </a:lnTo>
                                  <a:lnTo>
                                    <a:pt x="1531089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3" name="任意多边形 182"/>
                            <p:cNvSpPr/>
                            <p:nvPr/>
                          </p:nvSpPr>
                          <p:spPr>
                            <a:xfrm>
                              <a:off x="2562447" y="3763926"/>
                              <a:ext cx="8537944" cy="3083441"/>
                            </a:xfrm>
                            <a:custGeom>
                              <a:avLst/>
                              <a:gdLst>
                                <a:gd name="connsiteX0" fmla="*/ 0 w 8537944"/>
                                <a:gd name="connsiteY0" fmla="*/ 3083441 h 3083441"/>
                                <a:gd name="connsiteX1" fmla="*/ 5890437 w 8537944"/>
                                <a:gd name="connsiteY1" fmla="*/ 1371600 h 3083441"/>
                                <a:gd name="connsiteX2" fmla="*/ 8537944 w 8537944"/>
                                <a:gd name="connsiteY2" fmla="*/ 0 h 3083441"/>
                                <a:gd name="connsiteX3" fmla="*/ 8537944 w 8537944"/>
                                <a:gd name="connsiteY3" fmla="*/ 0 h 30834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8537944" h="3083441">
                                  <a:moveTo>
                                    <a:pt x="0" y="3083441"/>
                                  </a:moveTo>
                                  <a:lnTo>
                                    <a:pt x="5890437" y="1371600"/>
                                  </a:lnTo>
                                  <a:lnTo>
                                    <a:pt x="8537944" y="0"/>
                                  </a:lnTo>
                                  <a:lnTo>
                                    <a:pt x="8537944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4" name="任意多边形 183"/>
                            <p:cNvSpPr/>
                            <p:nvPr/>
                          </p:nvSpPr>
                          <p:spPr>
                            <a:xfrm>
                              <a:off x="1541719" y="627321"/>
                              <a:ext cx="669851" cy="5497032"/>
                            </a:xfrm>
                            <a:custGeom>
                              <a:avLst/>
                              <a:gdLst>
                                <a:gd name="connsiteX0" fmla="*/ 669851 w 669851"/>
                                <a:gd name="connsiteY0" fmla="*/ 0 h 5497032"/>
                                <a:gd name="connsiteX1" fmla="*/ 0 w 669851"/>
                                <a:gd name="connsiteY1" fmla="*/ 5497032 h 549703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69851" h="5497032">
                                  <a:moveTo>
                                    <a:pt x="669851" y="0"/>
                                  </a:moveTo>
                                  <a:lnTo>
                                    <a:pt x="0" y="5497032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5" name="任意多边形 184"/>
                            <p:cNvSpPr/>
                            <p:nvPr/>
                          </p:nvSpPr>
                          <p:spPr>
                            <a:xfrm>
                              <a:off x="2371060" y="2690037"/>
                              <a:ext cx="382773" cy="2477386"/>
                            </a:xfrm>
                            <a:custGeom>
                              <a:avLst/>
                              <a:gdLst>
                                <a:gd name="connsiteX0" fmla="*/ 255182 w 382773"/>
                                <a:gd name="connsiteY0" fmla="*/ 0 h 2413590"/>
                                <a:gd name="connsiteX1" fmla="*/ 202019 w 382773"/>
                                <a:gd name="connsiteY1" fmla="*/ 489097 h 2413590"/>
                                <a:gd name="connsiteX2" fmla="*/ 0 w 382773"/>
                                <a:gd name="connsiteY2" fmla="*/ 1105786 h 2413590"/>
                                <a:gd name="connsiteX3" fmla="*/ 382773 w 382773"/>
                                <a:gd name="connsiteY3" fmla="*/ 2413590 h 241359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382773" h="2413590">
                                  <a:moveTo>
                                    <a:pt x="255182" y="0"/>
                                  </a:moveTo>
                                  <a:lnTo>
                                    <a:pt x="202019" y="489097"/>
                                  </a:lnTo>
                                  <a:lnTo>
                                    <a:pt x="0" y="1105786"/>
                                  </a:lnTo>
                                  <a:lnTo>
                                    <a:pt x="382773" y="241359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6" name="任意多边形 185"/>
                            <p:cNvSpPr/>
                            <p:nvPr/>
                          </p:nvSpPr>
                          <p:spPr>
                            <a:xfrm>
                              <a:off x="2955849" y="1105786"/>
                              <a:ext cx="1127051" cy="5752214"/>
                            </a:xfrm>
                            <a:custGeom>
                              <a:avLst/>
                              <a:gdLst>
                                <a:gd name="connsiteX0" fmla="*/ 733647 w 1031358"/>
                                <a:gd name="connsiteY0" fmla="*/ 0 h 5762847"/>
                                <a:gd name="connsiteX1" fmla="*/ 414670 w 1031358"/>
                                <a:gd name="connsiteY1" fmla="*/ 202019 h 5762847"/>
                                <a:gd name="connsiteX2" fmla="*/ 233917 w 1031358"/>
                                <a:gd name="connsiteY2" fmla="*/ 393405 h 5762847"/>
                                <a:gd name="connsiteX3" fmla="*/ 159489 w 1031358"/>
                                <a:gd name="connsiteY3" fmla="*/ 574159 h 5762847"/>
                                <a:gd name="connsiteX4" fmla="*/ 53163 w 1031358"/>
                                <a:gd name="connsiteY4" fmla="*/ 786810 h 5762847"/>
                                <a:gd name="connsiteX5" fmla="*/ 21265 w 1031358"/>
                                <a:gd name="connsiteY5" fmla="*/ 1095154 h 5762847"/>
                                <a:gd name="connsiteX6" fmla="*/ 21265 w 1031358"/>
                                <a:gd name="connsiteY6" fmla="*/ 1350335 h 5762847"/>
                                <a:gd name="connsiteX7" fmla="*/ 0 w 1031358"/>
                                <a:gd name="connsiteY7" fmla="*/ 1562987 h 5762847"/>
                                <a:gd name="connsiteX8" fmla="*/ 10633 w 1031358"/>
                                <a:gd name="connsiteY8" fmla="*/ 2190307 h 5762847"/>
                                <a:gd name="connsiteX9" fmla="*/ 1031358 w 1031358"/>
                                <a:gd name="connsiteY9" fmla="*/ 5762847 h 57628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031358" h="5762847">
                                  <a:moveTo>
                                    <a:pt x="733647" y="0"/>
                                  </a:moveTo>
                                  <a:lnTo>
                                    <a:pt x="414670" y="202019"/>
                                  </a:lnTo>
                                  <a:lnTo>
                                    <a:pt x="233917" y="393405"/>
                                  </a:lnTo>
                                  <a:lnTo>
                                    <a:pt x="159489" y="574159"/>
                                  </a:lnTo>
                                  <a:lnTo>
                                    <a:pt x="53163" y="786810"/>
                                  </a:lnTo>
                                  <a:lnTo>
                                    <a:pt x="21265" y="1095154"/>
                                  </a:lnTo>
                                  <a:lnTo>
                                    <a:pt x="21265" y="1350335"/>
                                  </a:lnTo>
                                  <a:lnTo>
                                    <a:pt x="0" y="1562987"/>
                                  </a:lnTo>
                                  <a:lnTo>
                                    <a:pt x="10633" y="2190307"/>
                                  </a:lnTo>
                                  <a:lnTo>
                                    <a:pt x="1031358" y="5762847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7" name="任意多边形 186"/>
                            <p:cNvSpPr/>
                            <p:nvPr/>
                          </p:nvSpPr>
                          <p:spPr>
                            <a:xfrm>
                              <a:off x="3700130" y="2169042"/>
                              <a:ext cx="1265275" cy="4678325"/>
                            </a:xfrm>
                            <a:custGeom>
                              <a:avLst/>
                              <a:gdLst>
                                <a:gd name="connsiteX0" fmla="*/ 340242 w 1265275"/>
                                <a:gd name="connsiteY0" fmla="*/ 0 h 4678325"/>
                                <a:gd name="connsiteX1" fmla="*/ 223284 w 1265275"/>
                                <a:gd name="connsiteY1" fmla="*/ 31898 h 4678325"/>
                                <a:gd name="connsiteX2" fmla="*/ 106326 w 1265275"/>
                                <a:gd name="connsiteY2" fmla="*/ 148856 h 4678325"/>
                                <a:gd name="connsiteX3" fmla="*/ 21265 w 1265275"/>
                                <a:gd name="connsiteY3" fmla="*/ 265814 h 4678325"/>
                                <a:gd name="connsiteX4" fmla="*/ 0 w 1265275"/>
                                <a:gd name="connsiteY4" fmla="*/ 404037 h 4678325"/>
                                <a:gd name="connsiteX5" fmla="*/ 0 w 1265275"/>
                                <a:gd name="connsiteY5" fmla="*/ 531628 h 4678325"/>
                                <a:gd name="connsiteX6" fmla="*/ 21265 w 1265275"/>
                                <a:gd name="connsiteY6" fmla="*/ 680484 h 4678325"/>
                                <a:gd name="connsiteX7" fmla="*/ 967563 w 1265275"/>
                                <a:gd name="connsiteY7" fmla="*/ 4051005 h 4678325"/>
                                <a:gd name="connsiteX8" fmla="*/ 1073889 w 1265275"/>
                                <a:gd name="connsiteY8" fmla="*/ 4029739 h 4678325"/>
                                <a:gd name="connsiteX9" fmla="*/ 1265275 w 1265275"/>
                                <a:gd name="connsiteY9" fmla="*/ 4678325 h 46783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265275" h="4678325">
                                  <a:moveTo>
                                    <a:pt x="340242" y="0"/>
                                  </a:moveTo>
                                  <a:lnTo>
                                    <a:pt x="223284" y="31898"/>
                                  </a:lnTo>
                                  <a:lnTo>
                                    <a:pt x="106326" y="148856"/>
                                  </a:lnTo>
                                  <a:lnTo>
                                    <a:pt x="21265" y="265814"/>
                                  </a:lnTo>
                                  <a:lnTo>
                                    <a:pt x="0" y="404037"/>
                                  </a:lnTo>
                                  <a:lnTo>
                                    <a:pt x="0" y="531628"/>
                                  </a:lnTo>
                                  <a:lnTo>
                                    <a:pt x="21265" y="680484"/>
                                  </a:lnTo>
                                  <a:lnTo>
                                    <a:pt x="967563" y="4051005"/>
                                  </a:lnTo>
                                  <a:lnTo>
                                    <a:pt x="1073889" y="4029739"/>
                                  </a:lnTo>
                                  <a:lnTo>
                                    <a:pt x="1265275" y="4678325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8" name="任意多边形 187"/>
                            <p:cNvSpPr/>
                            <p:nvPr/>
                          </p:nvSpPr>
                          <p:spPr>
                            <a:xfrm>
                              <a:off x="3668233" y="627321"/>
                              <a:ext cx="1754372" cy="6230679"/>
                            </a:xfrm>
                            <a:custGeom>
                              <a:avLst/>
                              <a:gdLst>
                                <a:gd name="connsiteX0" fmla="*/ 0 w 1754372"/>
                                <a:gd name="connsiteY0" fmla="*/ 0 h 6230679"/>
                                <a:gd name="connsiteX1" fmla="*/ 595423 w 1754372"/>
                                <a:gd name="connsiteY1" fmla="*/ 2296632 h 6230679"/>
                                <a:gd name="connsiteX2" fmla="*/ 946297 w 1754372"/>
                                <a:gd name="connsiteY2" fmla="*/ 2955851 h 6230679"/>
                                <a:gd name="connsiteX3" fmla="*/ 1169581 w 1754372"/>
                                <a:gd name="connsiteY3" fmla="*/ 3604437 h 6230679"/>
                                <a:gd name="connsiteX4" fmla="*/ 1212111 w 1754372"/>
                                <a:gd name="connsiteY4" fmla="*/ 4029739 h 6230679"/>
                                <a:gd name="connsiteX5" fmla="*/ 1318437 w 1754372"/>
                                <a:gd name="connsiteY5" fmla="*/ 4550735 h 6230679"/>
                                <a:gd name="connsiteX6" fmla="*/ 1754372 w 1754372"/>
                                <a:gd name="connsiteY6" fmla="*/ 6230679 h 62306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754372" h="6230679">
                                  <a:moveTo>
                                    <a:pt x="0" y="0"/>
                                  </a:moveTo>
                                  <a:lnTo>
                                    <a:pt x="595423" y="2296632"/>
                                  </a:lnTo>
                                  <a:lnTo>
                                    <a:pt x="946297" y="2955851"/>
                                  </a:lnTo>
                                  <a:lnTo>
                                    <a:pt x="1169581" y="3604437"/>
                                  </a:lnTo>
                                  <a:lnTo>
                                    <a:pt x="1212111" y="4029739"/>
                                  </a:lnTo>
                                  <a:lnTo>
                                    <a:pt x="1318437" y="4550735"/>
                                  </a:lnTo>
                                  <a:lnTo>
                                    <a:pt x="1754372" y="6230679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9" name="任意多边形 188"/>
                            <p:cNvSpPr/>
                            <p:nvPr/>
                          </p:nvSpPr>
                          <p:spPr>
                            <a:xfrm>
                              <a:off x="3965944" y="2541181"/>
                              <a:ext cx="584791" cy="659219"/>
                            </a:xfrm>
                            <a:custGeom>
                              <a:avLst/>
                              <a:gdLst>
                                <a:gd name="connsiteX0" fmla="*/ 202019 w 584791"/>
                                <a:gd name="connsiteY0" fmla="*/ 0 h 659219"/>
                                <a:gd name="connsiteX1" fmla="*/ 318977 w 584791"/>
                                <a:gd name="connsiteY1" fmla="*/ 159489 h 659219"/>
                                <a:gd name="connsiteX2" fmla="*/ 393405 w 584791"/>
                                <a:gd name="connsiteY2" fmla="*/ 255182 h 659219"/>
                                <a:gd name="connsiteX3" fmla="*/ 584791 w 584791"/>
                                <a:gd name="connsiteY3" fmla="*/ 329610 h 659219"/>
                                <a:gd name="connsiteX4" fmla="*/ 467833 w 584791"/>
                                <a:gd name="connsiteY4" fmla="*/ 414670 h 659219"/>
                                <a:gd name="connsiteX5" fmla="*/ 425303 w 584791"/>
                                <a:gd name="connsiteY5" fmla="*/ 659219 h 659219"/>
                                <a:gd name="connsiteX6" fmla="*/ 329609 w 584791"/>
                                <a:gd name="connsiteY6" fmla="*/ 584791 h 659219"/>
                                <a:gd name="connsiteX7" fmla="*/ 212651 w 584791"/>
                                <a:gd name="connsiteY7" fmla="*/ 457200 h 659219"/>
                                <a:gd name="connsiteX8" fmla="*/ 0 w 584791"/>
                                <a:gd name="connsiteY8" fmla="*/ 361507 h 659219"/>
                                <a:gd name="connsiteX9" fmla="*/ 148856 w 584791"/>
                                <a:gd name="connsiteY9" fmla="*/ 329610 h 659219"/>
                                <a:gd name="connsiteX10" fmla="*/ 233916 w 584791"/>
                                <a:gd name="connsiteY10" fmla="*/ 180754 h 659219"/>
                                <a:gd name="connsiteX11" fmla="*/ 202019 w 584791"/>
                                <a:gd name="connsiteY11" fmla="*/ 0 h 65921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584791" h="659219">
                                  <a:moveTo>
                                    <a:pt x="202019" y="0"/>
                                  </a:moveTo>
                                  <a:lnTo>
                                    <a:pt x="318977" y="159489"/>
                                  </a:lnTo>
                                  <a:lnTo>
                                    <a:pt x="393405" y="255182"/>
                                  </a:lnTo>
                                  <a:lnTo>
                                    <a:pt x="584791" y="329610"/>
                                  </a:lnTo>
                                  <a:lnTo>
                                    <a:pt x="467833" y="414670"/>
                                  </a:lnTo>
                                  <a:lnTo>
                                    <a:pt x="425303" y="659219"/>
                                  </a:lnTo>
                                  <a:lnTo>
                                    <a:pt x="329609" y="584791"/>
                                  </a:lnTo>
                                  <a:lnTo>
                                    <a:pt x="212651" y="457200"/>
                                  </a:lnTo>
                                  <a:lnTo>
                                    <a:pt x="0" y="361507"/>
                                  </a:lnTo>
                                  <a:lnTo>
                                    <a:pt x="148856" y="329610"/>
                                  </a:lnTo>
                                  <a:lnTo>
                                    <a:pt x="233916" y="180754"/>
                                  </a:lnTo>
                                  <a:lnTo>
                                    <a:pt x="202019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0" name="任意多边形 189"/>
                            <p:cNvSpPr/>
                            <p:nvPr/>
                          </p:nvSpPr>
                          <p:spPr>
                            <a:xfrm>
                              <a:off x="4837814" y="3200400"/>
                              <a:ext cx="1850065" cy="3668233"/>
                            </a:xfrm>
                            <a:custGeom>
                              <a:avLst/>
                              <a:gdLst>
                                <a:gd name="connsiteX0" fmla="*/ 0 w 1850065"/>
                                <a:gd name="connsiteY0" fmla="*/ 0 h 3668233"/>
                                <a:gd name="connsiteX1" fmla="*/ 680484 w 1850065"/>
                                <a:gd name="connsiteY1" fmla="*/ 1084521 h 3668233"/>
                                <a:gd name="connsiteX2" fmla="*/ 1010093 w 1850065"/>
                                <a:gd name="connsiteY2" fmla="*/ 1722474 h 3668233"/>
                                <a:gd name="connsiteX3" fmla="*/ 1531088 w 1850065"/>
                                <a:gd name="connsiteY3" fmla="*/ 2519916 h 3668233"/>
                                <a:gd name="connsiteX4" fmla="*/ 1850065 w 1850065"/>
                                <a:gd name="connsiteY4" fmla="*/ 3668233 h 366823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850065" h="3668233">
                                  <a:moveTo>
                                    <a:pt x="0" y="0"/>
                                  </a:moveTo>
                                  <a:lnTo>
                                    <a:pt x="680484" y="1084521"/>
                                  </a:lnTo>
                                  <a:lnTo>
                                    <a:pt x="1010093" y="1722474"/>
                                  </a:lnTo>
                                  <a:lnTo>
                                    <a:pt x="1531088" y="2519916"/>
                                  </a:lnTo>
                                  <a:lnTo>
                                    <a:pt x="1850065" y="3668233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1" name="任意多边形 190"/>
                            <p:cNvSpPr/>
                            <p:nvPr/>
                          </p:nvSpPr>
                          <p:spPr>
                            <a:xfrm>
                              <a:off x="5263116" y="637953"/>
                              <a:ext cx="2392326" cy="6220047"/>
                            </a:xfrm>
                            <a:custGeom>
                              <a:avLst/>
                              <a:gdLst>
                                <a:gd name="connsiteX0" fmla="*/ 0 w 2392326"/>
                                <a:gd name="connsiteY0" fmla="*/ 0 h 6220047"/>
                                <a:gd name="connsiteX1" fmla="*/ 786810 w 2392326"/>
                                <a:gd name="connsiteY1" fmla="*/ 1541721 h 6220047"/>
                                <a:gd name="connsiteX2" fmla="*/ 1850065 w 2392326"/>
                                <a:gd name="connsiteY2" fmla="*/ 4901610 h 6220047"/>
                                <a:gd name="connsiteX3" fmla="*/ 2169042 w 2392326"/>
                                <a:gd name="connsiteY3" fmla="*/ 5645889 h 6220047"/>
                                <a:gd name="connsiteX4" fmla="*/ 2317898 w 2392326"/>
                                <a:gd name="connsiteY4" fmla="*/ 5901070 h 6220047"/>
                                <a:gd name="connsiteX5" fmla="*/ 2371061 w 2392326"/>
                                <a:gd name="connsiteY5" fmla="*/ 6124354 h 6220047"/>
                                <a:gd name="connsiteX6" fmla="*/ 2392326 w 2392326"/>
                                <a:gd name="connsiteY6" fmla="*/ 6220047 h 62200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392326" h="6220047">
                                  <a:moveTo>
                                    <a:pt x="0" y="0"/>
                                  </a:moveTo>
                                  <a:lnTo>
                                    <a:pt x="786810" y="1541721"/>
                                  </a:lnTo>
                                  <a:lnTo>
                                    <a:pt x="1850065" y="4901610"/>
                                  </a:lnTo>
                                  <a:lnTo>
                                    <a:pt x="2169042" y="5645889"/>
                                  </a:lnTo>
                                  <a:lnTo>
                                    <a:pt x="2317898" y="5901070"/>
                                  </a:lnTo>
                                  <a:lnTo>
                                    <a:pt x="2371061" y="6124354"/>
                                  </a:lnTo>
                                  <a:lnTo>
                                    <a:pt x="2392326" y="6220047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2" name="任意多边形 191"/>
                            <p:cNvSpPr/>
                            <p:nvPr/>
                          </p:nvSpPr>
                          <p:spPr>
                            <a:xfrm>
                              <a:off x="6868633" y="627321"/>
                              <a:ext cx="2115879" cy="6241312"/>
                            </a:xfrm>
                            <a:custGeom>
                              <a:avLst/>
                              <a:gdLst>
                                <a:gd name="connsiteX0" fmla="*/ 0 w 2115879"/>
                                <a:gd name="connsiteY0" fmla="*/ 0 h 6241312"/>
                                <a:gd name="connsiteX1" fmla="*/ 584790 w 2115879"/>
                                <a:gd name="connsiteY1" fmla="*/ 1648046 h 6241312"/>
                                <a:gd name="connsiteX2" fmla="*/ 1233376 w 2115879"/>
                                <a:gd name="connsiteY2" fmla="*/ 3487479 h 6241312"/>
                                <a:gd name="connsiteX3" fmla="*/ 1807534 w 2115879"/>
                                <a:gd name="connsiteY3" fmla="*/ 5018567 h 6241312"/>
                                <a:gd name="connsiteX4" fmla="*/ 2073348 w 2115879"/>
                                <a:gd name="connsiteY4" fmla="*/ 5901070 h 6241312"/>
                                <a:gd name="connsiteX5" fmla="*/ 2115879 w 2115879"/>
                                <a:gd name="connsiteY5" fmla="*/ 6241312 h 624131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2115879" h="6241312">
                                  <a:moveTo>
                                    <a:pt x="0" y="0"/>
                                  </a:moveTo>
                                  <a:lnTo>
                                    <a:pt x="584790" y="1648046"/>
                                  </a:lnTo>
                                  <a:lnTo>
                                    <a:pt x="1233376" y="3487479"/>
                                  </a:lnTo>
                                  <a:lnTo>
                                    <a:pt x="1807534" y="5018567"/>
                                  </a:lnTo>
                                  <a:lnTo>
                                    <a:pt x="2073348" y="5901070"/>
                                  </a:lnTo>
                                  <a:lnTo>
                                    <a:pt x="2115879" y="6241312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3" name="任意多边形 192"/>
                            <p:cNvSpPr/>
                            <p:nvPr/>
                          </p:nvSpPr>
                          <p:spPr>
                            <a:xfrm>
                              <a:off x="2307265" y="627321"/>
                              <a:ext cx="1616149" cy="1594884"/>
                            </a:xfrm>
                            <a:custGeom>
                              <a:avLst/>
                              <a:gdLst>
                                <a:gd name="connsiteX0" fmla="*/ 0 w 1616149"/>
                                <a:gd name="connsiteY0" fmla="*/ 0 h 1594884"/>
                                <a:gd name="connsiteX1" fmla="*/ 680484 w 1616149"/>
                                <a:gd name="connsiteY1" fmla="*/ 1031358 h 1594884"/>
                                <a:gd name="connsiteX2" fmla="*/ 1616149 w 1616149"/>
                                <a:gd name="connsiteY2" fmla="*/ 1594884 h 159488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616149" h="1594884">
                                  <a:moveTo>
                                    <a:pt x="0" y="0"/>
                                  </a:moveTo>
                                  <a:lnTo>
                                    <a:pt x="680484" y="1031358"/>
                                  </a:lnTo>
                                  <a:lnTo>
                                    <a:pt x="1616149" y="1594884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4" name="任意多边形 193"/>
                            <p:cNvSpPr/>
                            <p:nvPr/>
                          </p:nvSpPr>
                          <p:spPr>
                            <a:xfrm>
                              <a:off x="9431079" y="797442"/>
                              <a:ext cx="372140" cy="2232837"/>
                            </a:xfrm>
                            <a:custGeom>
                              <a:avLst/>
                              <a:gdLst>
                                <a:gd name="connsiteX0" fmla="*/ 0 w 372140"/>
                                <a:gd name="connsiteY0" fmla="*/ 0 h 2232837"/>
                                <a:gd name="connsiteX1" fmla="*/ 148856 w 372140"/>
                                <a:gd name="connsiteY1" fmla="*/ 116958 h 2232837"/>
                                <a:gd name="connsiteX2" fmla="*/ 180754 w 372140"/>
                                <a:gd name="connsiteY2" fmla="*/ 382772 h 2232837"/>
                                <a:gd name="connsiteX3" fmla="*/ 191386 w 372140"/>
                                <a:gd name="connsiteY3" fmla="*/ 839972 h 2232837"/>
                                <a:gd name="connsiteX4" fmla="*/ 244549 w 372140"/>
                                <a:gd name="connsiteY4" fmla="*/ 1095153 h 2232837"/>
                                <a:gd name="connsiteX5" fmla="*/ 287079 w 372140"/>
                                <a:gd name="connsiteY5" fmla="*/ 1382232 h 2232837"/>
                                <a:gd name="connsiteX6" fmla="*/ 297712 w 372140"/>
                                <a:gd name="connsiteY6" fmla="*/ 1605516 h 2232837"/>
                                <a:gd name="connsiteX7" fmla="*/ 372140 w 372140"/>
                                <a:gd name="connsiteY7" fmla="*/ 1913860 h 2232837"/>
                                <a:gd name="connsiteX8" fmla="*/ 244549 w 372140"/>
                                <a:gd name="connsiteY8" fmla="*/ 2232837 h 223283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372140" h="2232837">
                                  <a:moveTo>
                                    <a:pt x="0" y="0"/>
                                  </a:moveTo>
                                  <a:lnTo>
                                    <a:pt x="148856" y="116958"/>
                                  </a:lnTo>
                                  <a:lnTo>
                                    <a:pt x="180754" y="382772"/>
                                  </a:lnTo>
                                  <a:lnTo>
                                    <a:pt x="191386" y="839972"/>
                                  </a:lnTo>
                                  <a:lnTo>
                                    <a:pt x="244549" y="1095153"/>
                                  </a:lnTo>
                                  <a:lnTo>
                                    <a:pt x="287079" y="1382232"/>
                                  </a:lnTo>
                                  <a:lnTo>
                                    <a:pt x="297712" y="1605516"/>
                                  </a:lnTo>
                                  <a:lnTo>
                                    <a:pt x="372140" y="1913860"/>
                                  </a:lnTo>
                                  <a:lnTo>
                                    <a:pt x="244549" y="2232837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5" name="任意多边形 194"/>
                            <p:cNvSpPr/>
                            <p:nvPr/>
                          </p:nvSpPr>
                          <p:spPr>
                            <a:xfrm>
                              <a:off x="7474688" y="882502"/>
                              <a:ext cx="2030819" cy="1403498"/>
                            </a:xfrm>
                            <a:custGeom>
                              <a:avLst/>
                              <a:gdLst>
                                <a:gd name="connsiteX0" fmla="*/ 0 w 2030819"/>
                                <a:gd name="connsiteY0" fmla="*/ 1403498 h 1403498"/>
                                <a:gd name="connsiteX1" fmla="*/ 988828 w 2030819"/>
                                <a:gd name="connsiteY1" fmla="*/ 786810 h 1403498"/>
                                <a:gd name="connsiteX2" fmla="*/ 2030819 w 2030819"/>
                                <a:gd name="connsiteY2" fmla="*/ 0 h 140349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030819" h="1403498">
                                  <a:moveTo>
                                    <a:pt x="0" y="1403498"/>
                                  </a:moveTo>
                                  <a:lnTo>
                                    <a:pt x="988828" y="786810"/>
                                  </a:lnTo>
                                  <a:lnTo>
                                    <a:pt x="2030819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noFill/>
                              <a:prstDash val="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6" name="任意多边形 195"/>
                            <p:cNvSpPr/>
                            <p:nvPr/>
                          </p:nvSpPr>
                          <p:spPr>
                            <a:xfrm>
                              <a:off x="6549656" y="3349256"/>
                              <a:ext cx="1275907" cy="446567"/>
                            </a:xfrm>
                            <a:custGeom>
                              <a:avLst/>
                              <a:gdLst>
                                <a:gd name="connsiteX0" fmla="*/ 0 w 1275907"/>
                                <a:gd name="connsiteY0" fmla="*/ 446567 h 446567"/>
                                <a:gd name="connsiteX1" fmla="*/ 1275907 w 1275907"/>
                                <a:gd name="connsiteY1" fmla="*/ 0 h 44656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275907" h="446567">
                                  <a:moveTo>
                                    <a:pt x="0" y="446567"/>
                                  </a:moveTo>
                                  <a:lnTo>
                                    <a:pt x="1275907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7" name="任意多边形 196"/>
                            <p:cNvSpPr/>
                            <p:nvPr/>
                          </p:nvSpPr>
                          <p:spPr>
                            <a:xfrm>
                              <a:off x="6485860" y="2456121"/>
                              <a:ext cx="3264196" cy="978195"/>
                            </a:xfrm>
                            <a:custGeom>
                              <a:avLst/>
                              <a:gdLst>
                                <a:gd name="connsiteX0" fmla="*/ 0 w 3264196"/>
                                <a:gd name="connsiteY0" fmla="*/ 978195 h 978195"/>
                                <a:gd name="connsiteX1" fmla="*/ 2721935 w 3264196"/>
                                <a:gd name="connsiteY1" fmla="*/ 116958 h 978195"/>
                                <a:gd name="connsiteX2" fmla="*/ 3264196 w 3264196"/>
                                <a:gd name="connsiteY2" fmla="*/ 0 h 97819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3264196" h="978195">
                                  <a:moveTo>
                                    <a:pt x="0" y="978195"/>
                                  </a:moveTo>
                                  <a:lnTo>
                                    <a:pt x="2721935" y="116958"/>
                                  </a:lnTo>
                                  <a:lnTo>
                                    <a:pt x="3264196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8" name="任意多边形 197"/>
                            <p:cNvSpPr/>
                            <p:nvPr/>
                          </p:nvSpPr>
                          <p:spPr>
                            <a:xfrm>
                              <a:off x="6177516" y="2243470"/>
                              <a:ext cx="627321" cy="276446"/>
                            </a:xfrm>
                            <a:custGeom>
                              <a:avLst/>
                              <a:gdLst>
                                <a:gd name="connsiteX0" fmla="*/ 0 w 627321"/>
                                <a:gd name="connsiteY0" fmla="*/ 276446 h 276446"/>
                                <a:gd name="connsiteX1" fmla="*/ 627321 w 627321"/>
                                <a:gd name="connsiteY1" fmla="*/ 0 h 27644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27321" h="276446">
                                  <a:moveTo>
                                    <a:pt x="0" y="276446"/>
                                  </a:moveTo>
                                  <a:lnTo>
                                    <a:pt x="627321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9" name="任意多边形 198"/>
                            <p:cNvSpPr/>
                            <p:nvPr/>
                          </p:nvSpPr>
                          <p:spPr>
                            <a:xfrm>
                              <a:off x="6241312" y="2158409"/>
                              <a:ext cx="616688" cy="1722475"/>
                            </a:xfrm>
                            <a:custGeom>
                              <a:avLst/>
                              <a:gdLst>
                                <a:gd name="connsiteX0" fmla="*/ 0 w 616688"/>
                                <a:gd name="connsiteY0" fmla="*/ 0 h 1722475"/>
                                <a:gd name="connsiteX1" fmla="*/ 616688 w 616688"/>
                                <a:gd name="connsiteY1" fmla="*/ 1722475 h 17224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16688" h="1722475">
                                  <a:moveTo>
                                    <a:pt x="0" y="0"/>
                                  </a:moveTo>
                                  <a:lnTo>
                                    <a:pt x="616688" y="1722475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0" name="任意多边形 199"/>
                            <p:cNvSpPr/>
                            <p:nvPr/>
                          </p:nvSpPr>
                          <p:spPr>
                            <a:xfrm>
                              <a:off x="6464595" y="2041451"/>
                              <a:ext cx="627321" cy="1775637"/>
                            </a:xfrm>
                            <a:custGeom>
                              <a:avLst/>
                              <a:gdLst>
                                <a:gd name="connsiteX0" fmla="*/ 0 w 627321"/>
                                <a:gd name="connsiteY0" fmla="*/ 0 h 1775637"/>
                                <a:gd name="connsiteX1" fmla="*/ 627321 w 627321"/>
                                <a:gd name="connsiteY1" fmla="*/ 1775637 h 177563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27321" h="1775637">
                                  <a:moveTo>
                                    <a:pt x="0" y="0"/>
                                  </a:moveTo>
                                  <a:lnTo>
                                    <a:pt x="627321" y="1775637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1" name="任意多边形 200"/>
                            <p:cNvSpPr/>
                            <p:nvPr/>
                          </p:nvSpPr>
                          <p:spPr>
                            <a:xfrm>
                              <a:off x="6698512" y="1956391"/>
                              <a:ext cx="680483" cy="1786269"/>
                            </a:xfrm>
                            <a:custGeom>
                              <a:avLst/>
                              <a:gdLst>
                                <a:gd name="connsiteX0" fmla="*/ 0 w 680483"/>
                                <a:gd name="connsiteY0" fmla="*/ 0 h 1786269"/>
                                <a:gd name="connsiteX1" fmla="*/ 680483 w 680483"/>
                                <a:gd name="connsiteY1" fmla="*/ 1786269 h 178626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80483" h="1786269">
                                  <a:moveTo>
                                    <a:pt x="0" y="0"/>
                                  </a:moveTo>
                                  <a:lnTo>
                                    <a:pt x="680483" y="1786269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2" name="任意多边形 201"/>
                            <p:cNvSpPr/>
                            <p:nvPr/>
                          </p:nvSpPr>
                          <p:spPr>
                            <a:xfrm>
                              <a:off x="6337005" y="2785730"/>
                              <a:ext cx="882502" cy="265814"/>
                            </a:xfrm>
                            <a:custGeom>
                              <a:avLst/>
                              <a:gdLst>
                                <a:gd name="connsiteX0" fmla="*/ 0 w 882502"/>
                                <a:gd name="connsiteY0" fmla="*/ 265814 h 265814"/>
                                <a:gd name="connsiteX1" fmla="*/ 829339 w 882502"/>
                                <a:gd name="connsiteY1" fmla="*/ 21265 h 265814"/>
                                <a:gd name="connsiteX2" fmla="*/ 882502 w 882502"/>
                                <a:gd name="connsiteY2" fmla="*/ 0 h 2658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882502" h="265814">
                                  <a:moveTo>
                                    <a:pt x="0" y="265814"/>
                                  </a:moveTo>
                                  <a:lnTo>
                                    <a:pt x="829339" y="21265"/>
                                  </a:lnTo>
                                  <a:lnTo>
                                    <a:pt x="882502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3" name="任意多边形 202"/>
                            <p:cNvSpPr/>
                            <p:nvPr/>
                          </p:nvSpPr>
                          <p:spPr>
                            <a:xfrm>
                              <a:off x="7123814" y="2488019"/>
                              <a:ext cx="414670" cy="1190846"/>
                            </a:xfrm>
                            <a:custGeom>
                              <a:avLst/>
                              <a:gdLst>
                                <a:gd name="connsiteX0" fmla="*/ 0 w 414670"/>
                                <a:gd name="connsiteY0" fmla="*/ 0 h 1190846"/>
                                <a:gd name="connsiteX1" fmla="*/ 414670 w 414670"/>
                                <a:gd name="connsiteY1" fmla="*/ 1190846 h 119084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414670" h="1190846">
                                  <a:moveTo>
                                    <a:pt x="0" y="0"/>
                                  </a:moveTo>
                                  <a:lnTo>
                                    <a:pt x="414670" y="1190846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4" name="任意多边形 203"/>
                            <p:cNvSpPr/>
                            <p:nvPr/>
                          </p:nvSpPr>
                          <p:spPr>
                            <a:xfrm>
                              <a:off x="6517758" y="1446028"/>
                              <a:ext cx="914400" cy="552893"/>
                            </a:xfrm>
                            <a:custGeom>
                              <a:avLst/>
                              <a:gdLst>
                                <a:gd name="connsiteX0" fmla="*/ 0 w 956930"/>
                                <a:gd name="connsiteY0" fmla="*/ 552893 h 552893"/>
                                <a:gd name="connsiteX1" fmla="*/ 148856 w 956930"/>
                                <a:gd name="connsiteY1" fmla="*/ 446567 h 552893"/>
                                <a:gd name="connsiteX2" fmla="*/ 244549 w 956930"/>
                                <a:gd name="connsiteY2" fmla="*/ 287079 h 552893"/>
                                <a:gd name="connsiteX3" fmla="*/ 372140 w 956930"/>
                                <a:gd name="connsiteY3" fmla="*/ 138223 h 552893"/>
                                <a:gd name="connsiteX4" fmla="*/ 552893 w 956930"/>
                                <a:gd name="connsiteY4" fmla="*/ 21265 h 552893"/>
                                <a:gd name="connsiteX5" fmla="*/ 680484 w 956930"/>
                                <a:gd name="connsiteY5" fmla="*/ 0 h 552893"/>
                                <a:gd name="connsiteX6" fmla="*/ 818707 w 956930"/>
                                <a:gd name="connsiteY6" fmla="*/ 53163 h 552893"/>
                                <a:gd name="connsiteX7" fmla="*/ 956930 w 956930"/>
                                <a:gd name="connsiteY7" fmla="*/ 106325 h 552893"/>
                                <a:gd name="connsiteX8" fmla="*/ 935665 w 956930"/>
                                <a:gd name="connsiteY8" fmla="*/ 127591 h 552893"/>
                                <a:gd name="connsiteX9" fmla="*/ 956930 w 956930"/>
                                <a:gd name="connsiteY9" fmla="*/ 159488 h 55289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956930" h="552893">
                                  <a:moveTo>
                                    <a:pt x="0" y="552893"/>
                                  </a:moveTo>
                                  <a:lnTo>
                                    <a:pt x="148856" y="446567"/>
                                  </a:lnTo>
                                  <a:lnTo>
                                    <a:pt x="244549" y="287079"/>
                                  </a:lnTo>
                                  <a:lnTo>
                                    <a:pt x="372140" y="138223"/>
                                  </a:lnTo>
                                  <a:lnTo>
                                    <a:pt x="552893" y="21265"/>
                                  </a:lnTo>
                                  <a:lnTo>
                                    <a:pt x="680484" y="0"/>
                                  </a:lnTo>
                                  <a:lnTo>
                                    <a:pt x="818707" y="53163"/>
                                  </a:lnTo>
                                  <a:lnTo>
                                    <a:pt x="956930" y="106325"/>
                                  </a:lnTo>
                                  <a:lnTo>
                                    <a:pt x="935665" y="127591"/>
                                  </a:lnTo>
                                  <a:lnTo>
                                    <a:pt x="956930" y="159488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5" name="任意多边形 204"/>
                            <p:cNvSpPr/>
                            <p:nvPr/>
                          </p:nvSpPr>
                          <p:spPr>
                            <a:xfrm>
                              <a:off x="6709144" y="1669312"/>
                              <a:ext cx="648586" cy="170121"/>
                            </a:xfrm>
                            <a:custGeom>
                              <a:avLst/>
                              <a:gdLst>
                                <a:gd name="connsiteX0" fmla="*/ 0 w 648586"/>
                                <a:gd name="connsiteY0" fmla="*/ 170121 h 170121"/>
                                <a:gd name="connsiteX1" fmla="*/ 265814 w 648586"/>
                                <a:gd name="connsiteY1" fmla="*/ 53162 h 170121"/>
                                <a:gd name="connsiteX2" fmla="*/ 425303 w 648586"/>
                                <a:gd name="connsiteY2" fmla="*/ 42530 h 170121"/>
                                <a:gd name="connsiteX3" fmla="*/ 616689 w 648586"/>
                                <a:gd name="connsiteY3" fmla="*/ 0 h 170121"/>
                                <a:gd name="connsiteX4" fmla="*/ 648586 w 648586"/>
                                <a:gd name="connsiteY4" fmla="*/ 0 h 1701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48586" h="170121">
                                  <a:moveTo>
                                    <a:pt x="0" y="170121"/>
                                  </a:moveTo>
                                  <a:lnTo>
                                    <a:pt x="265814" y="53162"/>
                                  </a:lnTo>
                                  <a:lnTo>
                                    <a:pt x="425303" y="42530"/>
                                  </a:lnTo>
                                  <a:lnTo>
                                    <a:pt x="616689" y="0"/>
                                  </a:lnTo>
                                  <a:lnTo>
                                    <a:pt x="648586" y="0"/>
                                  </a:ln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6" name="任意多边形 205"/>
                            <p:cNvSpPr/>
                            <p:nvPr/>
                          </p:nvSpPr>
                          <p:spPr>
                            <a:xfrm>
                              <a:off x="7995684" y="1414130"/>
                              <a:ext cx="712381" cy="1945758"/>
                            </a:xfrm>
                            <a:custGeom>
                              <a:avLst/>
                              <a:gdLst>
                                <a:gd name="connsiteX0" fmla="*/ 0 w 712381"/>
                                <a:gd name="connsiteY0" fmla="*/ 0 h 1945758"/>
                                <a:gd name="connsiteX1" fmla="*/ 712381 w 712381"/>
                                <a:gd name="connsiteY1" fmla="*/ 1945758 h 194575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712381" h="1945758">
                                  <a:moveTo>
                                    <a:pt x="0" y="0"/>
                                  </a:moveTo>
                                  <a:lnTo>
                                    <a:pt x="712381" y="1945758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07" name="任意多边形 206"/>
                            <p:cNvSpPr/>
                            <p:nvPr/>
                          </p:nvSpPr>
                          <p:spPr>
                            <a:xfrm>
                              <a:off x="7793665" y="2296633"/>
                              <a:ext cx="489098" cy="1190846"/>
                            </a:xfrm>
                            <a:custGeom>
                              <a:avLst/>
                              <a:gdLst>
                                <a:gd name="connsiteX0" fmla="*/ 0 w 489098"/>
                                <a:gd name="connsiteY0" fmla="*/ 0 h 1190846"/>
                                <a:gd name="connsiteX1" fmla="*/ 489098 w 489098"/>
                                <a:gd name="connsiteY1" fmla="*/ 1190846 h 119084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489098" h="1190846">
                                  <a:moveTo>
                                    <a:pt x="0" y="0"/>
                                  </a:moveTo>
                                  <a:lnTo>
                                    <a:pt x="489098" y="1190846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zh-CN" altLang="en-US" sz="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4" name="圆角矩形标注 72"/>
                          <p:cNvSpPr/>
                          <p:nvPr/>
                        </p:nvSpPr>
                        <p:spPr>
                          <a:xfrm rot="20751236">
                            <a:off x="2985649" y="3410695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丰州北路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5" name="圆角矩形标注 72"/>
                          <p:cNvSpPr/>
                          <p:nvPr/>
                        </p:nvSpPr>
                        <p:spPr>
                          <a:xfrm rot="20619263">
                            <a:off x="4145317" y="4410930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丁香路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6" name="圆角矩形标注 72"/>
                          <p:cNvSpPr/>
                          <p:nvPr/>
                        </p:nvSpPr>
                        <p:spPr>
                          <a:xfrm rot="20429316">
                            <a:off x="8604259" y="5410339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东二环快速路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7" name="圆角矩形标注 72"/>
                          <p:cNvSpPr/>
                          <p:nvPr/>
                        </p:nvSpPr>
                        <p:spPr>
                          <a:xfrm rot="20581540">
                            <a:off x="6949451" y="3764397"/>
                            <a:ext cx="877673" cy="197990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金海高架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8" name="圆角矩形标注 72"/>
                          <p:cNvSpPr/>
                          <p:nvPr/>
                        </p:nvSpPr>
                        <p:spPr>
                          <a:xfrm rot="20658197">
                            <a:off x="4970194" y="4958699"/>
                            <a:ext cx="877673" cy="197990"/>
                          </a:xfrm>
                          <a:prstGeom prst="wedgeRoundRectCallout">
                            <a:avLst>
                              <a:gd name="adj1" fmla="val -13731"/>
                              <a:gd name="adj2" fmla="val 232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北垣东街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9" name="圆角矩形标注 72"/>
                          <p:cNvSpPr/>
                          <p:nvPr/>
                        </p:nvSpPr>
                        <p:spPr>
                          <a:xfrm rot="20463786">
                            <a:off x="7376095" y="5238295"/>
                            <a:ext cx="877673" cy="197990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新华大街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0" name="任意多边形 169"/>
                          <p:cNvSpPr/>
                          <p:nvPr/>
                        </p:nvSpPr>
                        <p:spPr>
                          <a:xfrm>
                            <a:off x="2743200" y="5124893"/>
                            <a:ext cx="510362" cy="1754372"/>
                          </a:xfrm>
                          <a:custGeom>
                            <a:avLst/>
                            <a:gdLst>
                              <a:gd name="connsiteX0" fmla="*/ 0 w 510362"/>
                              <a:gd name="connsiteY0" fmla="*/ 0 h 1754372"/>
                              <a:gd name="connsiteX1" fmla="*/ 510362 w 510362"/>
                              <a:gd name="connsiteY1" fmla="*/ 1754372 h 17543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510362" h="1754372">
                                <a:moveTo>
                                  <a:pt x="0" y="0"/>
                                </a:moveTo>
                                <a:lnTo>
                                  <a:pt x="510362" y="1754372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zh-CN" altLang="en-US" sz="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1" name="圆角矩形标注 72"/>
                          <p:cNvSpPr/>
                          <p:nvPr/>
                        </p:nvSpPr>
                        <p:spPr>
                          <a:xfrm rot="20751236">
                            <a:off x="2924187" y="5814379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展览馆东路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2" name="圆角矩形标注 72"/>
                          <p:cNvSpPr/>
                          <p:nvPr/>
                        </p:nvSpPr>
                        <p:spPr>
                          <a:xfrm rot="20619263">
                            <a:off x="3796740" y="1237333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丝绸之路大道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3" name="圆角矩形标注 72"/>
                          <p:cNvSpPr/>
                          <p:nvPr/>
                        </p:nvSpPr>
                        <p:spPr>
                          <a:xfrm rot="20619263">
                            <a:off x="6361487" y="5745982"/>
                            <a:ext cx="259381" cy="832058"/>
                          </a:xfrm>
                          <a:prstGeom prst="wedgeRoundRectCallout">
                            <a:avLst>
                              <a:gd name="adj1" fmla="val 20319"/>
                              <a:gd name="adj2" fmla="val 46616"/>
                              <a:gd name="adj3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2700" cap="flat" cmpd="sng">
                            <a:solidFill>
                              <a:srgbClr val="FFFFFF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9423" tIns="49711" rIns="99423" bIns="49711" anchor="ctr" anchorCtr="0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r>
                              <a:rPr kumimoji="0" lang="zh-CN" altLang="en-US" sz="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  <a:cs typeface="+mn-cs"/>
                              </a:rPr>
                              <a:t>腾飞路</a:t>
                            </a:r>
                            <a:endPara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4" name="任意多边形 173"/>
                          <p:cNvSpPr/>
                          <p:nvPr/>
                        </p:nvSpPr>
                        <p:spPr>
                          <a:xfrm>
                            <a:off x="7464056" y="1562986"/>
                            <a:ext cx="106325" cy="701749"/>
                          </a:xfrm>
                          <a:custGeom>
                            <a:avLst/>
                            <a:gdLst>
                              <a:gd name="connsiteX0" fmla="*/ 0 w 106325"/>
                              <a:gd name="connsiteY0" fmla="*/ 0 h 701749"/>
                              <a:gd name="connsiteX1" fmla="*/ 106325 w 106325"/>
                              <a:gd name="connsiteY1" fmla="*/ 148856 h 701749"/>
                              <a:gd name="connsiteX2" fmla="*/ 74428 w 106325"/>
                              <a:gd name="connsiteY2" fmla="*/ 382772 h 701749"/>
                              <a:gd name="connsiteX3" fmla="*/ 21265 w 106325"/>
                              <a:gd name="connsiteY3" fmla="*/ 701749 h 70174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325" h="701749">
                                <a:moveTo>
                                  <a:pt x="0" y="0"/>
                                </a:moveTo>
                                <a:lnTo>
                                  <a:pt x="106325" y="148856"/>
                                </a:lnTo>
                                <a:lnTo>
                                  <a:pt x="74428" y="382772"/>
                                </a:lnTo>
                                <a:lnTo>
                                  <a:pt x="21265" y="701749"/>
                                </a:lnTo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zh-CN" altLang="en-US" sz="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51" name="任意多边形 150"/>
                        <p:cNvSpPr/>
                        <p:nvPr/>
                      </p:nvSpPr>
                      <p:spPr>
                        <a:xfrm>
                          <a:off x="3934046" y="606056"/>
                          <a:ext cx="3774560" cy="6241311"/>
                        </a:xfrm>
                        <a:custGeom>
                          <a:avLst/>
                          <a:gdLst>
                            <a:gd name="connsiteX0" fmla="*/ 0 w 3753293"/>
                            <a:gd name="connsiteY0" fmla="*/ 0 h 6220046"/>
                            <a:gd name="connsiteX1" fmla="*/ 233916 w 3753293"/>
                            <a:gd name="connsiteY1" fmla="*/ 10632 h 6220046"/>
                            <a:gd name="connsiteX2" fmla="*/ 659218 w 3753293"/>
                            <a:gd name="connsiteY2" fmla="*/ 1073888 h 6220046"/>
                            <a:gd name="connsiteX3" fmla="*/ 1084521 w 3753293"/>
                            <a:gd name="connsiteY3" fmla="*/ 1828800 h 6220046"/>
                            <a:gd name="connsiteX4" fmla="*/ 1180214 w 3753293"/>
                            <a:gd name="connsiteY4" fmla="*/ 2052084 h 6220046"/>
                            <a:gd name="connsiteX5" fmla="*/ 1360967 w 3753293"/>
                            <a:gd name="connsiteY5" fmla="*/ 2349795 h 6220046"/>
                            <a:gd name="connsiteX6" fmla="*/ 1520455 w 3753293"/>
                            <a:gd name="connsiteY6" fmla="*/ 2711302 h 6220046"/>
                            <a:gd name="connsiteX7" fmla="*/ 1775637 w 3753293"/>
                            <a:gd name="connsiteY7" fmla="*/ 3189767 h 6220046"/>
                            <a:gd name="connsiteX8" fmla="*/ 2169041 w 3753293"/>
                            <a:gd name="connsiteY8" fmla="*/ 3785191 h 6220046"/>
                            <a:gd name="connsiteX9" fmla="*/ 2254102 w 3753293"/>
                            <a:gd name="connsiteY9" fmla="*/ 3955312 h 6220046"/>
                            <a:gd name="connsiteX10" fmla="*/ 2413590 w 3753293"/>
                            <a:gd name="connsiteY10" fmla="*/ 4295553 h 6220046"/>
                            <a:gd name="connsiteX11" fmla="*/ 2477386 w 3753293"/>
                            <a:gd name="connsiteY11" fmla="*/ 4465674 h 6220046"/>
                            <a:gd name="connsiteX12" fmla="*/ 2583711 w 3753293"/>
                            <a:gd name="connsiteY12" fmla="*/ 4657060 h 6220046"/>
                            <a:gd name="connsiteX13" fmla="*/ 2881423 w 3753293"/>
                            <a:gd name="connsiteY13" fmla="*/ 4912242 h 6220046"/>
                            <a:gd name="connsiteX14" fmla="*/ 3157869 w 3753293"/>
                            <a:gd name="connsiteY14" fmla="*/ 5199321 h 6220046"/>
                            <a:gd name="connsiteX15" fmla="*/ 3296093 w 3753293"/>
                            <a:gd name="connsiteY15" fmla="*/ 5295014 h 6220046"/>
                            <a:gd name="connsiteX16" fmla="*/ 3455581 w 3753293"/>
                            <a:gd name="connsiteY16" fmla="*/ 5507665 h 6220046"/>
                            <a:gd name="connsiteX17" fmla="*/ 3572539 w 3753293"/>
                            <a:gd name="connsiteY17" fmla="*/ 5773479 h 6220046"/>
                            <a:gd name="connsiteX18" fmla="*/ 3646967 w 3753293"/>
                            <a:gd name="connsiteY18" fmla="*/ 5986130 h 6220046"/>
                            <a:gd name="connsiteX19" fmla="*/ 3753293 w 3753293"/>
                            <a:gd name="connsiteY19" fmla="*/ 6220046 h 6220046"/>
                            <a:gd name="connsiteX20" fmla="*/ 3540641 w 3753293"/>
                            <a:gd name="connsiteY20" fmla="*/ 6209414 h 6220046"/>
                            <a:gd name="connsiteX21" fmla="*/ 3391786 w 3753293"/>
                            <a:gd name="connsiteY21" fmla="*/ 5826642 h 6220046"/>
                            <a:gd name="connsiteX22" fmla="*/ 3296093 w 3753293"/>
                            <a:gd name="connsiteY22" fmla="*/ 5613991 h 6220046"/>
                            <a:gd name="connsiteX23" fmla="*/ 3094074 w 3753293"/>
                            <a:gd name="connsiteY23" fmla="*/ 5369442 h 6220046"/>
                            <a:gd name="connsiteX24" fmla="*/ 2732567 w 3753293"/>
                            <a:gd name="connsiteY24" fmla="*/ 5103628 h 6220046"/>
                            <a:gd name="connsiteX25" fmla="*/ 2488018 w 3753293"/>
                            <a:gd name="connsiteY25" fmla="*/ 4869712 h 6220046"/>
                            <a:gd name="connsiteX26" fmla="*/ 2254102 w 3753293"/>
                            <a:gd name="connsiteY26" fmla="*/ 4423144 h 6220046"/>
                            <a:gd name="connsiteX27" fmla="*/ 2190307 w 3753293"/>
                            <a:gd name="connsiteY27" fmla="*/ 4189228 h 6220046"/>
                            <a:gd name="connsiteX28" fmla="*/ 2020186 w 3753293"/>
                            <a:gd name="connsiteY28" fmla="*/ 3838353 h 6220046"/>
                            <a:gd name="connsiteX29" fmla="*/ 1616148 w 3753293"/>
                            <a:gd name="connsiteY29" fmla="*/ 3253563 h 6220046"/>
                            <a:gd name="connsiteX30" fmla="*/ 1127051 w 3753293"/>
                            <a:gd name="connsiteY30" fmla="*/ 2488019 h 6220046"/>
                            <a:gd name="connsiteX31" fmla="*/ 967562 w 3753293"/>
                            <a:gd name="connsiteY31" fmla="*/ 2062716 h 6220046"/>
                            <a:gd name="connsiteX32" fmla="*/ 0 w 3753293"/>
                            <a:gd name="connsiteY32" fmla="*/ 0 h 62200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3753293" h="6220046">
                              <a:moveTo>
                                <a:pt x="0" y="0"/>
                              </a:moveTo>
                              <a:lnTo>
                                <a:pt x="233916" y="10632"/>
                              </a:lnTo>
                              <a:lnTo>
                                <a:pt x="659218" y="1073888"/>
                              </a:lnTo>
                              <a:lnTo>
                                <a:pt x="1084521" y="1828800"/>
                              </a:lnTo>
                              <a:lnTo>
                                <a:pt x="1180214" y="2052084"/>
                              </a:lnTo>
                              <a:lnTo>
                                <a:pt x="1360967" y="2349795"/>
                              </a:lnTo>
                              <a:lnTo>
                                <a:pt x="1520455" y="2711302"/>
                              </a:lnTo>
                              <a:lnTo>
                                <a:pt x="1775637" y="3189767"/>
                              </a:lnTo>
                              <a:lnTo>
                                <a:pt x="2169041" y="3785191"/>
                              </a:lnTo>
                              <a:lnTo>
                                <a:pt x="2254102" y="3955312"/>
                              </a:lnTo>
                              <a:lnTo>
                                <a:pt x="2413590" y="4295553"/>
                              </a:lnTo>
                              <a:lnTo>
                                <a:pt x="2477386" y="4465674"/>
                              </a:lnTo>
                              <a:lnTo>
                                <a:pt x="2583711" y="4657060"/>
                              </a:lnTo>
                              <a:lnTo>
                                <a:pt x="2881423" y="4912242"/>
                              </a:lnTo>
                              <a:lnTo>
                                <a:pt x="3157869" y="5199321"/>
                              </a:lnTo>
                              <a:lnTo>
                                <a:pt x="3296093" y="5295014"/>
                              </a:lnTo>
                              <a:lnTo>
                                <a:pt x="3455581" y="5507665"/>
                              </a:lnTo>
                              <a:lnTo>
                                <a:pt x="3572539" y="5773479"/>
                              </a:lnTo>
                              <a:lnTo>
                                <a:pt x="3646967" y="5986130"/>
                              </a:lnTo>
                              <a:lnTo>
                                <a:pt x="3753293" y="6220046"/>
                              </a:lnTo>
                              <a:lnTo>
                                <a:pt x="3540641" y="6209414"/>
                              </a:lnTo>
                              <a:lnTo>
                                <a:pt x="3391786" y="5826642"/>
                              </a:lnTo>
                              <a:lnTo>
                                <a:pt x="3296093" y="5613991"/>
                              </a:lnTo>
                              <a:lnTo>
                                <a:pt x="3094074" y="5369442"/>
                              </a:lnTo>
                              <a:lnTo>
                                <a:pt x="2732567" y="5103628"/>
                              </a:lnTo>
                              <a:lnTo>
                                <a:pt x="2488018" y="4869712"/>
                              </a:lnTo>
                              <a:lnTo>
                                <a:pt x="2254102" y="4423144"/>
                              </a:lnTo>
                              <a:lnTo>
                                <a:pt x="2190307" y="4189228"/>
                              </a:lnTo>
                              <a:lnTo>
                                <a:pt x="2020186" y="3838353"/>
                              </a:lnTo>
                              <a:lnTo>
                                <a:pt x="1616148" y="3253563"/>
                              </a:lnTo>
                              <a:lnTo>
                                <a:pt x="1127051" y="2488019"/>
                              </a:lnTo>
                              <a:lnTo>
                                <a:pt x="967562" y="206271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  <a:alpha val="74000"/>
                          </a:schemeClr>
                        </a:solidFill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文本框 151"/>
                        <p:cNvSpPr txBox="1"/>
                        <p:nvPr/>
                      </p:nvSpPr>
                      <p:spPr>
                        <a:xfrm rot="19741783">
                          <a:off x="5366768" y="2840955"/>
                          <a:ext cx="470269" cy="1818168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  <p:txBody>
                        <a:bodyPr vert="eaVert" wrap="squar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zh-CN" altLang="en-US" sz="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东       河</a:t>
                          </a:r>
                        </a:p>
                      </p:txBody>
                    </p:sp>
                    <p:sp>
                      <p:nvSpPr>
                        <p:cNvPr id="153" name="任意多边形 152"/>
                        <p:cNvSpPr/>
                        <p:nvPr/>
                      </p:nvSpPr>
                      <p:spPr>
                        <a:xfrm>
                          <a:off x="6007395" y="3732028"/>
                          <a:ext cx="754912" cy="276446"/>
                        </a:xfrm>
                        <a:custGeom>
                          <a:avLst/>
                          <a:gdLst>
                            <a:gd name="connsiteX0" fmla="*/ 0 w 754912"/>
                            <a:gd name="connsiteY0" fmla="*/ 276446 h 276446"/>
                            <a:gd name="connsiteX1" fmla="*/ 754912 w 754912"/>
                            <a:gd name="connsiteY1" fmla="*/ 0 h 2764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754912" h="276446">
                              <a:moveTo>
                                <a:pt x="0" y="276446"/>
                              </a:moveTo>
                              <a:lnTo>
                                <a:pt x="754912" y="0"/>
                              </a:lnTo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圆角矩形标注 72"/>
                        <p:cNvSpPr/>
                        <p:nvPr/>
                      </p:nvSpPr>
                      <p:spPr>
                        <a:xfrm rot="20670790">
                          <a:off x="6859169" y="4381940"/>
                          <a:ext cx="259381" cy="832058"/>
                        </a:xfrm>
                        <a:prstGeom prst="wedgeRoundRectCallout">
                          <a:avLst>
                            <a:gd name="adj1" fmla="val 20319"/>
                            <a:gd name="adj2" fmla="val 46616"/>
                            <a:gd name="adj3" fmla="val 16667"/>
                          </a:avLst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lIns="99423" tIns="49711" rIns="99423" bIns="49711" anchor="ctr" anchorCtr="0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zh-CN" altLang="en-US" sz="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万通路</a:t>
                          </a:r>
                          <a:endParaRPr kumimoji="0" lang="zh-CN" altLang="en-US" sz="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5" name="圆角矩形标注 72"/>
                        <p:cNvSpPr/>
                        <p:nvPr/>
                      </p:nvSpPr>
                      <p:spPr>
                        <a:xfrm rot="20344954">
                          <a:off x="7324238" y="1447593"/>
                          <a:ext cx="877673" cy="197990"/>
                        </a:xfrm>
                        <a:prstGeom prst="wedgeRoundRectCallout">
                          <a:avLst>
                            <a:gd name="adj1" fmla="val 20319"/>
                            <a:gd name="adj2" fmla="val 46616"/>
                            <a:gd name="adj3" fmla="val 16667"/>
                          </a:avLst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lIns="99423" tIns="49711" rIns="99423" bIns="49711" anchor="ctr" anchorCtr="0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zh-CN" altLang="en-US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二环快速路</a:t>
                          </a:r>
                        </a:p>
                      </p:txBody>
                    </p:sp>
                    <p:sp>
                      <p:nvSpPr>
                        <p:cNvPr id="156" name="任意多边形 155"/>
                        <p:cNvSpPr/>
                        <p:nvPr/>
                      </p:nvSpPr>
                      <p:spPr>
                        <a:xfrm>
                          <a:off x="6071191" y="3934047"/>
                          <a:ext cx="223283" cy="159488"/>
                        </a:xfrm>
                        <a:custGeom>
                          <a:avLst/>
                          <a:gdLst>
                            <a:gd name="connsiteX0" fmla="*/ 0 w 223283"/>
                            <a:gd name="connsiteY0" fmla="*/ 74427 h 159488"/>
                            <a:gd name="connsiteX1" fmla="*/ 202018 w 223283"/>
                            <a:gd name="connsiteY1" fmla="*/ 0 h 159488"/>
                            <a:gd name="connsiteX2" fmla="*/ 223283 w 223283"/>
                            <a:gd name="connsiteY2" fmla="*/ 116958 h 159488"/>
                            <a:gd name="connsiteX3" fmla="*/ 42530 w 223283"/>
                            <a:gd name="connsiteY3" fmla="*/ 159488 h 159488"/>
                            <a:gd name="connsiteX4" fmla="*/ 0 w 223283"/>
                            <a:gd name="connsiteY4" fmla="*/ 74427 h 1594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23283" h="159488">
                              <a:moveTo>
                                <a:pt x="0" y="74427"/>
                              </a:moveTo>
                              <a:lnTo>
                                <a:pt x="202018" y="0"/>
                              </a:lnTo>
                              <a:lnTo>
                                <a:pt x="223283" y="116958"/>
                              </a:lnTo>
                              <a:lnTo>
                                <a:pt x="42530" y="159488"/>
                              </a:lnTo>
                              <a:lnTo>
                                <a:pt x="0" y="744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7" name="任意多边形 156"/>
                        <p:cNvSpPr/>
                        <p:nvPr/>
                      </p:nvSpPr>
                      <p:spPr>
                        <a:xfrm>
                          <a:off x="6719777" y="3710763"/>
                          <a:ext cx="233916" cy="191386"/>
                        </a:xfrm>
                        <a:custGeom>
                          <a:avLst/>
                          <a:gdLst>
                            <a:gd name="connsiteX0" fmla="*/ 0 w 233916"/>
                            <a:gd name="connsiteY0" fmla="*/ 74428 h 191386"/>
                            <a:gd name="connsiteX1" fmla="*/ 180753 w 233916"/>
                            <a:gd name="connsiteY1" fmla="*/ 0 h 191386"/>
                            <a:gd name="connsiteX2" fmla="*/ 233916 w 233916"/>
                            <a:gd name="connsiteY2" fmla="*/ 138223 h 191386"/>
                            <a:gd name="connsiteX3" fmla="*/ 42530 w 233916"/>
                            <a:gd name="connsiteY3" fmla="*/ 191386 h 191386"/>
                            <a:gd name="connsiteX4" fmla="*/ 0 w 233916"/>
                            <a:gd name="connsiteY4" fmla="*/ 74428 h 1913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33916" h="191386">
                              <a:moveTo>
                                <a:pt x="0" y="74428"/>
                              </a:moveTo>
                              <a:lnTo>
                                <a:pt x="180753" y="0"/>
                              </a:lnTo>
                              <a:lnTo>
                                <a:pt x="233916" y="138223"/>
                              </a:lnTo>
                              <a:lnTo>
                                <a:pt x="42530" y="191386"/>
                              </a:lnTo>
                              <a:lnTo>
                                <a:pt x="0" y="744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任意多边形 157"/>
                        <p:cNvSpPr/>
                        <p:nvPr/>
                      </p:nvSpPr>
                      <p:spPr>
                        <a:xfrm>
                          <a:off x="6943060" y="3625701"/>
                          <a:ext cx="244549" cy="202019"/>
                        </a:xfrm>
                        <a:custGeom>
                          <a:avLst/>
                          <a:gdLst>
                            <a:gd name="connsiteX0" fmla="*/ 0 w 244549"/>
                            <a:gd name="connsiteY0" fmla="*/ 63796 h 202019"/>
                            <a:gd name="connsiteX1" fmla="*/ 191386 w 244549"/>
                            <a:gd name="connsiteY1" fmla="*/ 0 h 202019"/>
                            <a:gd name="connsiteX2" fmla="*/ 244549 w 244549"/>
                            <a:gd name="connsiteY2" fmla="*/ 138224 h 202019"/>
                            <a:gd name="connsiteX3" fmla="*/ 42530 w 244549"/>
                            <a:gd name="connsiteY3" fmla="*/ 202019 h 202019"/>
                            <a:gd name="connsiteX4" fmla="*/ 0 w 244549"/>
                            <a:gd name="connsiteY4" fmla="*/ 63796 h 2020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4549" h="202019">
                              <a:moveTo>
                                <a:pt x="0" y="63796"/>
                              </a:moveTo>
                              <a:lnTo>
                                <a:pt x="191386" y="0"/>
                              </a:lnTo>
                              <a:lnTo>
                                <a:pt x="244549" y="138224"/>
                              </a:lnTo>
                              <a:lnTo>
                                <a:pt x="42530" y="202019"/>
                              </a:lnTo>
                              <a:lnTo>
                                <a:pt x="0" y="6379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9" name="任意多边形 158"/>
                        <p:cNvSpPr/>
                        <p:nvPr/>
                      </p:nvSpPr>
                      <p:spPr>
                        <a:xfrm>
                          <a:off x="7166343" y="3530009"/>
                          <a:ext cx="276447" cy="223284"/>
                        </a:xfrm>
                        <a:custGeom>
                          <a:avLst/>
                          <a:gdLst>
                            <a:gd name="connsiteX0" fmla="*/ 0 w 276447"/>
                            <a:gd name="connsiteY0" fmla="*/ 95693 h 223284"/>
                            <a:gd name="connsiteX1" fmla="*/ 223284 w 276447"/>
                            <a:gd name="connsiteY1" fmla="*/ 0 h 223284"/>
                            <a:gd name="connsiteX2" fmla="*/ 276447 w 276447"/>
                            <a:gd name="connsiteY2" fmla="*/ 148856 h 223284"/>
                            <a:gd name="connsiteX3" fmla="*/ 53163 w 276447"/>
                            <a:gd name="connsiteY3" fmla="*/ 223284 h 223284"/>
                            <a:gd name="connsiteX4" fmla="*/ 0 w 276447"/>
                            <a:gd name="connsiteY4" fmla="*/ 95693 h 2232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76447" h="223284">
                              <a:moveTo>
                                <a:pt x="0" y="95693"/>
                              </a:moveTo>
                              <a:lnTo>
                                <a:pt x="223284" y="0"/>
                              </a:lnTo>
                              <a:lnTo>
                                <a:pt x="276447" y="148856"/>
                              </a:lnTo>
                              <a:lnTo>
                                <a:pt x="53163" y="223284"/>
                              </a:lnTo>
                              <a:lnTo>
                                <a:pt x="0" y="956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圆角矩形标注 72"/>
                        <p:cNvSpPr/>
                        <p:nvPr/>
                      </p:nvSpPr>
                      <p:spPr>
                        <a:xfrm rot="20664888">
                          <a:off x="4052740" y="3209971"/>
                          <a:ext cx="1037246" cy="213289"/>
                        </a:xfrm>
                        <a:prstGeom prst="wedgeRoundRectCallout">
                          <a:avLst>
                            <a:gd name="adj1" fmla="val 20319"/>
                            <a:gd name="adj2" fmla="val 46616"/>
                            <a:gd name="adj3" fmla="val 16667"/>
                          </a:avLst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lIns="99423" tIns="49711" rIns="99423" bIns="49711" anchor="ctr" anchorCtr="0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zh-CN" altLang="en-US" sz="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成吉思汗大街</a:t>
                          </a:r>
                          <a:endParaRPr kumimoji="0" lang="zh-CN" altLang="en-US" sz="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1" name="文本框 160"/>
                        <p:cNvSpPr txBox="1"/>
                        <p:nvPr/>
                      </p:nvSpPr>
                      <p:spPr>
                        <a:xfrm rot="20507680">
                          <a:off x="5995285" y="3836653"/>
                          <a:ext cx="455006" cy="36253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A1</a:t>
                          </a:r>
                          <a:endParaRPr kumimoji="0" lang="zh-CN" altLang="en-US" sz="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2" name="文本框 161"/>
                        <p:cNvSpPr txBox="1"/>
                        <p:nvPr/>
                      </p:nvSpPr>
                      <p:spPr>
                        <a:xfrm rot="20507680">
                          <a:off x="6647596" y="3638550"/>
                          <a:ext cx="455006" cy="36253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B1</a:t>
                          </a:r>
                          <a:endParaRPr kumimoji="0" lang="zh-CN" altLang="en-US" sz="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48" name="文本框 147"/>
                      <p:cNvSpPr txBox="1"/>
                      <p:nvPr/>
                    </p:nvSpPr>
                    <p:spPr>
                      <a:xfrm rot="20507680">
                        <a:off x="6884778" y="3544359"/>
                        <a:ext cx="455006" cy="362536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13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en-US" altLang="zh-CN" sz="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rPr>
                          <a:t>B</a:t>
                        </a:r>
                        <a:r>
                          <a:rPr kumimoji="0" lang="en-US" altLang="zh-CN" sz="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rPr>
                          <a:t>2</a:t>
                        </a:r>
                        <a:endPara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文本框 148"/>
                      <p:cNvSpPr txBox="1"/>
                      <p:nvPr/>
                    </p:nvSpPr>
                    <p:spPr>
                      <a:xfrm rot="20507680">
                        <a:off x="7130727" y="3461131"/>
                        <a:ext cx="455006" cy="362536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13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kumimoji="0" lang="en-US" altLang="zh-CN" sz="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rPr>
                          <a:t>B3</a:t>
                        </a:r>
                        <a:endPara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6" name="任意多边形 135"/>
                    <p:cNvSpPr/>
                    <p:nvPr/>
                  </p:nvSpPr>
                  <p:spPr>
                    <a:xfrm>
                      <a:off x="5295013" y="2243470"/>
                      <a:ext cx="1031357" cy="754911"/>
                    </a:xfrm>
                    <a:custGeom>
                      <a:avLst/>
                      <a:gdLst>
                        <a:gd name="connsiteX0" fmla="*/ 0 w 978195"/>
                        <a:gd name="connsiteY0" fmla="*/ 297712 h 712381"/>
                        <a:gd name="connsiteX1" fmla="*/ 786809 w 978195"/>
                        <a:gd name="connsiteY1" fmla="*/ 0 h 712381"/>
                        <a:gd name="connsiteX2" fmla="*/ 978195 w 978195"/>
                        <a:gd name="connsiteY2" fmla="*/ 435935 h 712381"/>
                        <a:gd name="connsiteX3" fmla="*/ 138223 w 978195"/>
                        <a:gd name="connsiteY3" fmla="*/ 712381 h 712381"/>
                        <a:gd name="connsiteX4" fmla="*/ 0 w 978195"/>
                        <a:gd name="connsiteY4" fmla="*/ 297712 h 712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8195" h="712381">
                          <a:moveTo>
                            <a:pt x="0" y="297712"/>
                          </a:moveTo>
                          <a:lnTo>
                            <a:pt x="786809" y="0"/>
                          </a:lnTo>
                          <a:lnTo>
                            <a:pt x="978195" y="435935"/>
                          </a:lnTo>
                          <a:lnTo>
                            <a:pt x="138223" y="712381"/>
                          </a:lnTo>
                          <a:lnTo>
                            <a:pt x="0" y="297712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  <a:alpha val="66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37" name="任意多边形 136"/>
                    <p:cNvSpPr/>
                    <p:nvPr/>
                  </p:nvSpPr>
                  <p:spPr>
                    <a:xfrm>
                      <a:off x="1967023" y="3083442"/>
                      <a:ext cx="669851" cy="839972"/>
                    </a:xfrm>
                    <a:custGeom>
                      <a:avLst/>
                      <a:gdLst>
                        <a:gd name="connsiteX0" fmla="*/ 95693 w 669851"/>
                        <a:gd name="connsiteY0" fmla="*/ 0 h 839972"/>
                        <a:gd name="connsiteX1" fmla="*/ 669851 w 669851"/>
                        <a:gd name="connsiteY1" fmla="*/ 127591 h 839972"/>
                        <a:gd name="connsiteX2" fmla="*/ 478465 w 669851"/>
                        <a:gd name="connsiteY2" fmla="*/ 744279 h 839972"/>
                        <a:gd name="connsiteX3" fmla="*/ 0 w 669851"/>
                        <a:gd name="connsiteY3" fmla="*/ 839972 h 839972"/>
                        <a:gd name="connsiteX4" fmla="*/ 95693 w 669851"/>
                        <a:gd name="connsiteY4" fmla="*/ 0 h 839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9851" h="839972">
                          <a:moveTo>
                            <a:pt x="95693" y="0"/>
                          </a:moveTo>
                          <a:lnTo>
                            <a:pt x="669851" y="127591"/>
                          </a:lnTo>
                          <a:lnTo>
                            <a:pt x="478465" y="744279"/>
                          </a:lnTo>
                          <a:lnTo>
                            <a:pt x="0" y="839972"/>
                          </a:lnTo>
                          <a:lnTo>
                            <a:pt x="95693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  <a:alpha val="58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38" name="任意多边形 137"/>
                    <p:cNvSpPr/>
                    <p:nvPr/>
                  </p:nvSpPr>
                  <p:spPr>
                    <a:xfrm>
                      <a:off x="2073348" y="2636874"/>
                      <a:ext cx="627321" cy="510363"/>
                    </a:xfrm>
                    <a:custGeom>
                      <a:avLst/>
                      <a:gdLst>
                        <a:gd name="connsiteX0" fmla="*/ 63796 w 627321"/>
                        <a:gd name="connsiteY0" fmla="*/ 0 h 510363"/>
                        <a:gd name="connsiteX1" fmla="*/ 627321 w 627321"/>
                        <a:gd name="connsiteY1" fmla="*/ 95693 h 510363"/>
                        <a:gd name="connsiteX2" fmla="*/ 584791 w 627321"/>
                        <a:gd name="connsiteY2" fmla="*/ 510363 h 510363"/>
                        <a:gd name="connsiteX3" fmla="*/ 0 w 627321"/>
                        <a:gd name="connsiteY3" fmla="*/ 372140 h 510363"/>
                        <a:gd name="connsiteX4" fmla="*/ 63796 w 627321"/>
                        <a:gd name="connsiteY4" fmla="*/ 0 h 510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7321" h="510363">
                          <a:moveTo>
                            <a:pt x="63796" y="0"/>
                          </a:moveTo>
                          <a:lnTo>
                            <a:pt x="627321" y="95693"/>
                          </a:lnTo>
                          <a:lnTo>
                            <a:pt x="584791" y="510363"/>
                          </a:lnTo>
                          <a:lnTo>
                            <a:pt x="0" y="372140"/>
                          </a:lnTo>
                          <a:lnTo>
                            <a:pt x="63796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  <a:alpha val="49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39" name="任意多边形 138"/>
                    <p:cNvSpPr/>
                    <p:nvPr/>
                  </p:nvSpPr>
                  <p:spPr>
                    <a:xfrm>
                      <a:off x="1169581" y="3444949"/>
                      <a:ext cx="733647" cy="754911"/>
                    </a:xfrm>
                    <a:custGeom>
                      <a:avLst/>
                      <a:gdLst>
                        <a:gd name="connsiteX0" fmla="*/ 0 w 733647"/>
                        <a:gd name="connsiteY0" fmla="*/ 116958 h 754911"/>
                        <a:gd name="connsiteX1" fmla="*/ 350875 w 733647"/>
                        <a:gd name="connsiteY1" fmla="*/ 0 h 754911"/>
                        <a:gd name="connsiteX2" fmla="*/ 435935 w 733647"/>
                        <a:gd name="connsiteY2" fmla="*/ 148856 h 754911"/>
                        <a:gd name="connsiteX3" fmla="*/ 584791 w 733647"/>
                        <a:gd name="connsiteY3" fmla="*/ 116958 h 754911"/>
                        <a:gd name="connsiteX4" fmla="*/ 659219 w 733647"/>
                        <a:gd name="connsiteY4" fmla="*/ 372139 h 754911"/>
                        <a:gd name="connsiteX5" fmla="*/ 733647 w 733647"/>
                        <a:gd name="connsiteY5" fmla="*/ 350874 h 754911"/>
                        <a:gd name="connsiteX6" fmla="*/ 701749 w 733647"/>
                        <a:gd name="connsiteY6" fmla="*/ 616688 h 754911"/>
                        <a:gd name="connsiteX7" fmla="*/ 0 w 733647"/>
                        <a:gd name="connsiteY7" fmla="*/ 754911 h 754911"/>
                        <a:gd name="connsiteX8" fmla="*/ 0 w 733647"/>
                        <a:gd name="connsiteY8" fmla="*/ 116958 h 75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3647" h="754911">
                          <a:moveTo>
                            <a:pt x="0" y="116958"/>
                          </a:moveTo>
                          <a:lnTo>
                            <a:pt x="350875" y="0"/>
                          </a:lnTo>
                          <a:lnTo>
                            <a:pt x="435935" y="148856"/>
                          </a:lnTo>
                          <a:lnTo>
                            <a:pt x="584791" y="116958"/>
                          </a:lnTo>
                          <a:lnTo>
                            <a:pt x="659219" y="372139"/>
                          </a:lnTo>
                          <a:lnTo>
                            <a:pt x="733647" y="350874"/>
                          </a:lnTo>
                          <a:lnTo>
                            <a:pt x="701749" y="616688"/>
                          </a:lnTo>
                          <a:lnTo>
                            <a:pt x="0" y="754911"/>
                          </a:lnTo>
                          <a:lnTo>
                            <a:pt x="0" y="116958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  <a:alpha val="45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40" name="文本框 139"/>
                    <p:cNvSpPr txBox="1"/>
                    <p:nvPr/>
                  </p:nvSpPr>
                  <p:spPr>
                    <a:xfrm rot="20459671">
                      <a:off x="5430417" y="2448839"/>
                      <a:ext cx="791190" cy="362536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北山公园</a:t>
                      </a:r>
                    </a:p>
                  </p:txBody>
                </p:sp>
                <p:sp>
                  <p:nvSpPr>
                    <p:cNvPr id="141" name="文本框 140"/>
                    <p:cNvSpPr txBox="1"/>
                    <p:nvPr/>
                  </p:nvSpPr>
                  <p:spPr>
                    <a:xfrm rot="20799986">
                      <a:off x="1118637" y="3579069"/>
                      <a:ext cx="791190" cy="595853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阿尔泰游乐园</a:t>
                      </a:r>
                    </a:p>
                  </p:txBody>
                </p:sp>
                <p:sp>
                  <p:nvSpPr>
                    <p:cNvPr id="142" name="文本框 141"/>
                    <p:cNvSpPr txBox="1"/>
                    <p:nvPr/>
                  </p:nvSpPr>
                  <p:spPr>
                    <a:xfrm rot="1000875">
                      <a:off x="1950031" y="2817411"/>
                      <a:ext cx="791190" cy="595853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成吉思汗公园</a:t>
                      </a:r>
                    </a:p>
                  </p:txBody>
                </p:sp>
                <p:sp>
                  <p:nvSpPr>
                    <p:cNvPr id="143" name="椭圆 50"/>
                    <p:cNvSpPr/>
                    <p:nvPr/>
                  </p:nvSpPr>
                  <p:spPr>
                    <a:xfrm>
                      <a:off x="6227749" y="3203277"/>
                      <a:ext cx="239776" cy="215533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anchor="ctr" anchorCtr="0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学</a:t>
                      </a:r>
                    </a:p>
                  </p:txBody>
                </p:sp>
                <p:sp>
                  <p:nvSpPr>
                    <p:cNvPr id="144" name="矩形 51"/>
                    <p:cNvSpPr/>
                    <p:nvPr/>
                  </p:nvSpPr>
                  <p:spPr>
                    <a:xfrm>
                      <a:off x="5813066" y="2952349"/>
                      <a:ext cx="1052416" cy="234070"/>
                    </a:xfrm>
                    <a:prstGeom prst="rect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 w="31750">
                      <a:noFill/>
                    </a:ln>
                  </p:spPr>
                  <p:txBody>
                    <a:bodyPr lIns="68580" tIns="34290" rIns="68580" bIns="34290" anchor="ctr" anchorCtr="0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</a:t>
                      </a:r>
                      <a:r>
                        <a: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中学东河校区</a:t>
                      </a:r>
                      <a:endPara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  <p:sp>
                  <p:nvSpPr>
                    <p:cNvPr id="145" name="椭圆 50"/>
                    <p:cNvSpPr/>
                    <p:nvPr/>
                  </p:nvSpPr>
                  <p:spPr>
                    <a:xfrm>
                      <a:off x="7315292" y="3237969"/>
                      <a:ext cx="239776" cy="215533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anchor="ctr" anchorCtr="0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学</a:t>
                      </a:r>
                    </a:p>
                  </p:txBody>
                </p:sp>
                <p:sp>
                  <p:nvSpPr>
                    <p:cNvPr id="146" name="矩形 51"/>
                    <p:cNvSpPr/>
                    <p:nvPr/>
                  </p:nvSpPr>
                  <p:spPr>
                    <a:xfrm>
                      <a:off x="6984262" y="2962207"/>
                      <a:ext cx="1007254" cy="248223"/>
                    </a:xfrm>
                    <a:prstGeom prst="rect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 w="31750">
                      <a:noFill/>
                    </a:ln>
                  </p:spPr>
                  <p:txBody>
                    <a:bodyPr lIns="68580" tIns="34290" rIns="68580" bIns="34290" anchor="ctr" anchorCtr="0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实验中学东河校区分校</a:t>
                      </a:r>
                      <a:endPara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27" name="椭圆 50"/>
                  <p:cNvSpPr/>
                  <p:nvPr/>
                </p:nvSpPr>
                <p:spPr>
                  <a:xfrm>
                    <a:off x="5146782" y="4761823"/>
                    <a:ext cx="239776" cy="21553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学</a:t>
                    </a:r>
                  </a:p>
                </p:txBody>
              </p:sp>
              <p:sp>
                <p:nvSpPr>
                  <p:cNvPr id="128" name="矩形 51"/>
                  <p:cNvSpPr/>
                  <p:nvPr/>
                </p:nvSpPr>
                <p:spPr>
                  <a:xfrm>
                    <a:off x="4784853" y="4470086"/>
                    <a:ext cx="1028414" cy="257021"/>
                  </a:xfrm>
                  <a:prstGeom prst="rect">
                    <a:avLst/>
                  </a:prstGeom>
                  <a:solidFill>
                    <a:srgbClr val="FF0000">
                      <a:alpha val="59999"/>
                    </a:srgbClr>
                  </a:solidFill>
                  <a:ln w="31750">
                    <a:noFill/>
                  </a:ln>
                </p:spPr>
                <p:txBody>
                  <a:bodyPr lIns="68580" tIns="34290" rIns="68580" bIns="34290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曙光学校</a:t>
                    </a:r>
                    <a:r>
                      <a:rPr kumimoji="0" lang="en-US" altLang="zh-CN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+</a:t>
                    </a:r>
                    <a:r>
                      <a:rPr kumimoji="0" lang="zh-CN" altLang="en-US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敬业学校</a:t>
                    </a:r>
                    <a:endParaRPr kumimoji="0" lang="zh-CN" alt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29" name="椭圆 50"/>
                  <p:cNvSpPr/>
                  <p:nvPr/>
                </p:nvSpPr>
                <p:spPr>
                  <a:xfrm>
                    <a:off x="3598578" y="3987210"/>
                    <a:ext cx="239776" cy="21553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学</a:t>
                    </a:r>
                  </a:p>
                </p:txBody>
              </p:sp>
              <p:sp>
                <p:nvSpPr>
                  <p:cNvPr id="130" name="矩形 51"/>
                  <p:cNvSpPr/>
                  <p:nvPr/>
                </p:nvSpPr>
                <p:spPr>
                  <a:xfrm>
                    <a:off x="3338555" y="3753292"/>
                    <a:ext cx="825975" cy="233646"/>
                  </a:xfrm>
                  <a:prstGeom prst="rect">
                    <a:avLst/>
                  </a:prstGeom>
                  <a:solidFill>
                    <a:srgbClr val="FF0000">
                      <a:alpha val="59999"/>
                    </a:srgbClr>
                  </a:solidFill>
                  <a:ln w="31750">
                    <a:noFill/>
                  </a:ln>
                </p:spPr>
                <p:txBody>
                  <a:bodyPr lIns="68580" tIns="34290" rIns="68580" bIns="34290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苏虎街小学（科尔沁校区）</a:t>
                    </a:r>
                    <a:endParaRPr kumimoji="0" lang="zh-CN" alt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31" name="椭圆 50"/>
                  <p:cNvSpPr/>
                  <p:nvPr/>
                </p:nvSpPr>
                <p:spPr>
                  <a:xfrm>
                    <a:off x="3810314" y="5639273"/>
                    <a:ext cx="239776" cy="21553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学</a:t>
                    </a:r>
                  </a:p>
                </p:txBody>
              </p:sp>
              <p:sp>
                <p:nvSpPr>
                  <p:cNvPr id="132" name="矩形 51"/>
                  <p:cNvSpPr/>
                  <p:nvPr/>
                </p:nvSpPr>
                <p:spPr>
                  <a:xfrm>
                    <a:off x="3458525" y="5366411"/>
                    <a:ext cx="1028414" cy="257021"/>
                  </a:xfrm>
                  <a:prstGeom prst="rect">
                    <a:avLst/>
                  </a:prstGeom>
                  <a:solidFill>
                    <a:srgbClr val="FF0000">
                      <a:alpha val="59999"/>
                    </a:srgbClr>
                  </a:solidFill>
                  <a:ln w="31750">
                    <a:noFill/>
                  </a:ln>
                </p:spPr>
                <p:txBody>
                  <a:bodyPr lIns="68580" tIns="34290" rIns="68580" bIns="34290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呼和浩特市第三十八中学</a:t>
                    </a:r>
                    <a:endParaRPr kumimoji="0" lang="zh-CN" alt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33" name="椭圆 50"/>
                  <p:cNvSpPr/>
                  <p:nvPr/>
                </p:nvSpPr>
                <p:spPr>
                  <a:xfrm>
                    <a:off x="6534218" y="4308286"/>
                    <a:ext cx="239776" cy="215533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905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学</a:t>
                    </a:r>
                  </a:p>
                </p:txBody>
              </p:sp>
              <p:sp>
                <p:nvSpPr>
                  <p:cNvPr id="134" name="矩形 51"/>
                  <p:cNvSpPr/>
                  <p:nvPr/>
                </p:nvSpPr>
                <p:spPr>
                  <a:xfrm>
                    <a:off x="6179786" y="4080586"/>
                    <a:ext cx="1028414" cy="257021"/>
                  </a:xfrm>
                  <a:prstGeom prst="rect">
                    <a:avLst/>
                  </a:prstGeom>
                  <a:solidFill>
                    <a:srgbClr val="FF0000">
                      <a:alpha val="59999"/>
                    </a:srgbClr>
                  </a:solidFill>
                  <a:ln w="31750">
                    <a:noFill/>
                  </a:ln>
                </p:spPr>
                <p:txBody>
                  <a:bodyPr lIns="68580" tIns="34290" rIns="68580" bIns="34290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赛罕区民族中学</a:t>
                    </a:r>
                    <a:endParaRPr kumimoji="0" lang="zh-CN" alt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17" name="椭圆 50"/>
                <p:cNvSpPr/>
                <p:nvPr/>
              </p:nvSpPr>
              <p:spPr>
                <a:xfrm>
                  <a:off x="7556819" y="4243936"/>
                  <a:ext cx="239776" cy="21553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交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8" name="矩形 51"/>
                <p:cNvSpPr/>
                <p:nvPr/>
              </p:nvSpPr>
              <p:spPr>
                <a:xfrm>
                  <a:off x="7211623" y="4043677"/>
                  <a:ext cx="943546" cy="184409"/>
                </a:xfrm>
                <a:prstGeom prst="rect">
                  <a:avLst/>
                </a:prstGeom>
                <a:solidFill>
                  <a:schemeClr val="tx1">
                    <a:alpha val="59999"/>
                  </a:schemeClr>
                </a:solidFill>
                <a:ln w="31750">
                  <a:noFill/>
                </a:ln>
              </p:spPr>
              <p:txBody>
                <a:bodyPr lIns="68580" tIns="34290" rIns="68580" bIns="3429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呼和浩特市东站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9" name="椭圆 50"/>
                <p:cNvSpPr/>
                <p:nvPr/>
              </p:nvSpPr>
              <p:spPr>
                <a:xfrm>
                  <a:off x="10941968" y="3568984"/>
                  <a:ext cx="239776" cy="21553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交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0" name="矩形 51"/>
                <p:cNvSpPr/>
                <p:nvPr/>
              </p:nvSpPr>
              <p:spPr>
                <a:xfrm>
                  <a:off x="10267256" y="3366862"/>
                  <a:ext cx="943546" cy="184409"/>
                </a:xfrm>
                <a:prstGeom prst="rect">
                  <a:avLst/>
                </a:prstGeom>
                <a:solidFill>
                  <a:schemeClr val="tx1">
                    <a:alpha val="59999"/>
                  </a:schemeClr>
                </a:solidFill>
                <a:ln w="31750">
                  <a:noFill/>
                </a:ln>
              </p:spPr>
              <p:txBody>
                <a:bodyPr lIns="68580" tIns="34290" rIns="68580" bIns="3429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呼和浩特市机场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1" name="矩形 51"/>
                <p:cNvSpPr/>
                <p:nvPr/>
              </p:nvSpPr>
              <p:spPr>
                <a:xfrm rot="20926220">
                  <a:off x="8055538" y="2038065"/>
                  <a:ext cx="943546" cy="184409"/>
                </a:xfrm>
                <a:prstGeom prst="rect">
                  <a:avLst/>
                </a:prstGeom>
                <a:solidFill>
                  <a:schemeClr val="tx1">
                    <a:alpha val="59999"/>
                  </a:schemeClr>
                </a:solidFill>
                <a:ln w="31750">
                  <a:noFill/>
                </a:ln>
              </p:spPr>
              <p:txBody>
                <a:bodyPr lIns="68580" tIns="34290" rIns="68580" bIns="3429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地铁二号线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2" name="椭圆 50"/>
                <p:cNvSpPr/>
                <p:nvPr/>
              </p:nvSpPr>
              <p:spPr>
                <a:xfrm>
                  <a:off x="6878568" y="2408964"/>
                  <a:ext cx="239776" cy="21553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交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3" name="矩形 51"/>
                <p:cNvSpPr/>
                <p:nvPr/>
              </p:nvSpPr>
              <p:spPr>
                <a:xfrm>
                  <a:off x="6405108" y="2176701"/>
                  <a:ext cx="1154638" cy="217684"/>
                </a:xfrm>
                <a:prstGeom prst="rect">
                  <a:avLst/>
                </a:prstGeom>
                <a:solidFill>
                  <a:schemeClr val="tx1">
                    <a:alpha val="59999"/>
                  </a:schemeClr>
                </a:solidFill>
                <a:ln w="31750">
                  <a:noFill/>
                </a:ln>
              </p:spPr>
              <p:txBody>
                <a:bodyPr lIns="68580" tIns="34290" rIns="68580" bIns="3429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地铁站</a:t>
                  </a:r>
                  <a:r>
                    <a:rPr kumimoji="0" lang="en-US" altLang="zh-CN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—</a:t>
                  </a: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百合路站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4" name="椭圆 50"/>
                <p:cNvSpPr/>
                <p:nvPr/>
              </p:nvSpPr>
              <p:spPr>
                <a:xfrm>
                  <a:off x="5830437" y="2731277"/>
                  <a:ext cx="239776" cy="21553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交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5" name="矩形 51"/>
                <p:cNvSpPr/>
                <p:nvPr/>
              </p:nvSpPr>
              <p:spPr>
                <a:xfrm>
                  <a:off x="6059552" y="2597495"/>
                  <a:ext cx="582329" cy="244931"/>
                </a:xfrm>
                <a:prstGeom prst="rect">
                  <a:avLst/>
                </a:prstGeom>
                <a:solidFill>
                  <a:schemeClr val="tx1">
                    <a:alpha val="59999"/>
                  </a:schemeClr>
                </a:solidFill>
                <a:ln w="31750">
                  <a:noFill/>
                </a:ln>
              </p:spPr>
              <p:txBody>
                <a:bodyPr lIns="68580" tIns="34290" rIns="68580" bIns="3429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北山公园站</a:t>
                  </a:r>
                  <a:endParaRPr kumimoji="0" lang="zh-CN" alt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" name="椭圆 47"/>
              <p:cNvSpPr/>
              <p:nvPr/>
            </p:nvSpPr>
            <p:spPr>
              <a:xfrm>
                <a:off x="5072809" y="1795462"/>
                <a:ext cx="239777" cy="215533"/>
              </a:xfrm>
              <a:prstGeom prst="ellipse">
                <a:avLst/>
              </a:prstGeom>
              <a:solidFill>
                <a:srgbClr val="0070C0"/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医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矩形 51"/>
              <p:cNvSpPr/>
              <p:nvPr/>
            </p:nvSpPr>
            <p:spPr>
              <a:xfrm>
                <a:off x="4680366" y="1446050"/>
                <a:ext cx="1132700" cy="326357"/>
              </a:xfrm>
              <a:prstGeom prst="rect">
                <a:avLst/>
              </a:prstGeom>
              <a:solidFill>
                <a:srgbClr val="0070C0">
                  <a:alpha val="59999"/>
                </a:srgbClr>
              </a:solidFill>
              <a:ln w="31750">
                <a:noFill/>
              </a:ln>
            </p:spPr>
            <p:txBody>
              <a:bodyPr lIns="68580" tIns="34290" rIns="68580" bIns="3429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内蒙古自治区妇幼保健医院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椭圆 47"/>
              <p:cNvSpPr/>
              <p:nvPr/>
            </p:nvSpPr>
            <p:spPr>
              <a:xfrm>
                <a:off x="6597490" y="3383943"/>
                <a:ext cx="239777" cy="215533"/>
              </a:xfrm>
              <a:prstGeom prst="ellipse">
                <a:avLst/>
              </a:prstGeom>
              <a:solidFill>
                <a:srgbClr val="0070C0"/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医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矩形 51"/>
              <p:cNvSpPr/>
              <p:nvPr/>
            </p:nvSpPr>
            <p:spPr>
              <a:xfrm>
                <a:off x="5954232" y="3448200"/>
                <a:ext cx="649606" cy="326357"/>
              </a:xfrm>
              <a:prstGeom prst="rect">
                <a:avLst/>
              </a:prstGeom>
              <a:solidFill>
                <a:srgbClr val="0070C0">
                  <a:alpha val="59999"/>
                </a:srgbClr>
              </a:solidFill>
              <a:ln w="31750">
                <a:noFill/>
              </a:ln>
            </p:spPr>
            <p:txBody>
              <a:bodyPr lIns="68580" tIns="34290" rIns="68580" bIns="3429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国际蒙医院分院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椭圆 50"/>
              <p:cNvSpPr/>
              <p:nvPr/>
            </p:nvSpPr>
            <p:spPr>
              <a:xfrm>
                <a:off x="4575718" y="6236746"/>
                <a:ext cx="239776" cy="2155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矩形 51"/>
              <p:cNvSpPr/>
              <p:nvPr/>
            </p:nvSpPr>
            <p:spPr>
              <a:xfrm>
                <a:off x="4317956" y="6475027"/>
                <a:ext cx="770292" cy="199189"/>
              </a:xfrm>
              <a:prstGeom prst="rect">
                <a:avLst/>
              </a:prstGeom>
              <a:solidFill>
                <a:schemeClr val="accent3">
                  <a:lumMod val="75000"/>
                  <a:alpha val="59999"/>
                </a:schemeClr>
              </a:solidFill>
              <a:ln w="31750">
                <a:noFill/>
              </a:ln>
            </p:spPr>
            <p:txBody>
              <a:bodyPr lIns="68580" tIns="34290" rIns="68580" bIns="3429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东万达商圈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椭圆 50"/>
              <p:cNvSpPr/>
              <p:nvPr/>
            </p:nvSpPr>
            <p:spPr>
              <a:xfrm>
                <a:off x="6491750" y="5102185"/>
                <a:ext cx="239776" cy="2155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矩形 51"/>
              <p:cNvSpPr/>
              <p:nvPr/>
            </p:nvSpPr>
            <p:spPr>
              <a:xfrm>
                <a:off x="6116168" y="4884433"/>
                <a:ext cx="770292" cy="199189"/>
              </a:xfrm>
              <a:prstGeom prst="rect">
                <a:avLst/>
              </a:prstGeom>
              <a:solidFill>
                <a:schemeClr val="accent3">
                  <a:lumMod val="75000"/>
                  <a:alpha val="59999"/>
                </a:schemeClr>
              </a:solidFill>
              <a:ln w="31750">
                <a:noFill/>
              </a:ln>
            </p:spPr>
            <p:txBody>
              <a:bodyPr lIns="68580" tIns="34290" rIns="68580" bIns="3429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水岸漫街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椭圆 50"/>
              <p:cNvSpPr/>
              <p:nvPr/>
            </p:nvSpPr>
            <p:spPr>
              <a:xfrm>
                <a:off x="7792323" y="3850054"/>
                <a:ext cx="239776" cy="2155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矩形 51"/>
              <p:cNvSpPr/>
              <p:nvPr/>
            </p:nvSpPr>
            <p:spPr>
              <a:xfrm>
                <a:off x="8053366" y="3834453"/>
                <a:ext cx="770292" cy="199189"/>
              </a:xfrm>
              <a:prstGeom prst="rect">
                <a:avLst/>
              </a:prstGeom>
              <a:solidFill>
                <a:schemeClr val="accent3">
                  <a:lumMod val="75000"/>
                  <a:alpha val="59999"/>
                </a:schemeClr>
              </a:solidFill>
              <a:ln w="31750">
                <a:noFill/>
              </a:ln>
            </p:spPr>
            <p:txBody>
              <a:bodyPr lIns="68580" tIns="34290" rIns="68580" bIns="3429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东站商圈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01" name="图片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0583" y="5505192"/>
                <a:ext cx="153819" cy="134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" name="矩形 33"/>
              <p:cNvSpPr/>
              <p:nvPr/>
            </p:nvSpPr>
            <p:spPr>
              <a:xfrm>
                <a:off x="5600618" y="5222130"/>
                <a:ext cx="896568" cy="260219"/>
              </a:xfrm>
              <a:prstGeom prst="rect">
                <a:avLst/>
              </a:prstGeom>
              <a:solidFill>
                <a:srgbClr val="7030A0">
                  <a:alpha val="59999"/>
                </a:srgbClr>
              </a:solidFill>
              <a:ln w="31750">
                <a:noFill/>
              </a:ln>
            </p:spPr>
            <p:txBody>
              <a:bodyPr lIns="75435" tIns="37717" rIns="75435" bIns="37717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呼和浩特人民政府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椭圆 50"/>
              <p:cNvSpPr/>
              <p:nvPr/>
            </p:nvSpPr>
            <p:spPr>
              <a:xfrm>
                <a:off x="4366137" y="5664631"/>
                <a:ext cx="239776" cy="215533"/>
              </a:xfrm>
              <a:prstGeom prst="ellipse">
                <a:avLst/>
              </a:prstGeom>
              <a:solidFill>
                <a:srgbClr val="7030A0"/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政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矩形 33"/>
              <p:cNvSpPr/>
              <p:nvPr/>
            </p:nvSpPr>
            <p:spPr>
              <a:xfrm>
                <a:off x="3977650" y="5907022"/>
                <a:ext cx="896568" cy="260219"/>
              </a:xfrm>
              <a:prstGeom prst="rect">
                <a:avLst/>
              </a:prstGeom>
              <a:solidFill>
                <a:srgbClr val="7030A0">
                  <a:alpha val="59999"/>
                </a:srgbClr>
              </a:solidFill>
              <a:ln w="31750">
                <a:noFill/>
              </a:ln>
            </p:spPr>
            <p:txBody>
              <a:bodyPr lIns="75435" tIns="37717" rIns="75435" bIns="37717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内蒙古自治区教育局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椭圆 50"/>
              <p:cNvSpPr/>
              <p:nvPr/>
            </p:nvSpPr>
            <p:spPr>
              <a:xfrm>
                <a:off x="4421078" y="3530971"/>
                <a:ext cx="239776" cy="215533"/>
              </a:xfrm>
              <a:prstGeom prst="ellipse">
                <a:avLst/>
              </a:prstGeom>
              <a:solidFill>
                <a:srgbClr val="7030A0"/>
              </a:solidFill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政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矩形 33"/>
              <p:cNvSpPr/>
              <p:nvPr/>
            </p:nvSpPr>
            <p:spPr>
              <a:xfrm>
                <a:off x="4184078" y="3760782"/>
                <a:ext cx="896568" cy="260219"/>
              </a:xfrm>
              <a:prstGeom prst="rect">
                <a:avLst/>
              </a:prstGeom>
              <a:solidFill>
                <a:srgbClr val="7030A0">
                  <a:alpha val="59999"/>
                </a:srgbClr>
              </a:solidFill>
              <a:ln w="31750">
                <a:noFill/>
              </a:ln>
            </p:spPr>
            <p:txBody>
              <a:bodyPr lIns="75435" tIns="37717" rIns="75435" bIns="37717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呼和浩特市房地产交易中心</a:t>
                </a:r>
                <a:endPara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8" name="椭圆 50"/>
            <p:cNvSpPr/>
            <p:nvPr/>
          </p:nvSpPr>
          <p:spPr>
            <a:xfrm>
              <a:off x="4399937" y="6371426"/>
              <a:ext cx="195313" cy="181579"/>
            </a:xfrm>
            <a:prstGeom prst="ellipse">
              <a:avLst/>
            </a:prstGeom>
            <a:solidFill>
              <a:srgbClr val="C0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</a:t>
              </a:r>
            </a:p>
          </p:txBody>
        </p:sp>
        <p:sp>
          <p:nvSpPr>
            <p:cNvPr id="209" name="矩形 51"/>
            <p:cNvSpPr/>
            <p:nvPr/>
          </p:nvSpPr>
          <p:spPr>
            <a:xfrm>
              <a:off x="4094798" y="6126929"/>
              <a:ext cx="837708" cy="216532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 w="31750">
              <a:noFill/>
            </a:ln>
          </p:spPr>
          <p:txBody>
            <a:bodyPr lIns="68580" tIns="34290" rIns="68580" bIns="3429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呼和浩特第二中学（如意校区）</a:t>
              </a:r>
              <a:endPara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0" name="椭圆 50"/>
            <p:cNvSpPr/>
            <p:nvPr/>
          </p:nvSpPr>
          <p:spPr>
            <a:xfrm>
              <a:off x="2523828" y="3065376"/>
              <a:ext cx="195313" cy="181579"/>
            </a:xfrm>
            <a:prstGeom prst="ellipse">
              <a:avLst/>
            </a:prstGeom>
            <a:solidFill>
              <a:srgbClr val="C00000"/>
            </a:soli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</a:t>
              </a:r>
            </a:p>
          </p:txBody>
        </p:sp>
        <p:sp>
          <p:nvSpPr>
            <p:cNvPr id="211" name="矩形 51"/>
            <p:cNvSpPr/>
            <p:nvPr/>
          </p:nvSpPr>
          <p:spPr>
            <a:xfrm>
              <a:off x="2163953" y="2803309"/>
              <a:ext cx="904793" cy="223088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 w="31750">
              <a:noFill/>
            </a:ln>
          </p:spPr>
          <p:txBody>
            <a:bodyPr lIns="68580" tIns="34290" rIns="68580" bIns="3429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呼和浩特市实验中学（察哈尔校区）</a:t>
              </a:r>
              <a:endPara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2" name="文本框 211"/>
          <p:cNvSpPr txBox="1"/>
          <p:nvPr/>
        </p:nvSpPr>
        <p:spPr>
          <a:xfrm>
            <a:off x="337122" y="772702"/>
            <a:ext cx="11635803" cy="14388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交通配套：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宗地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周边路网发达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，交通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便利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距地铁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号线百合路站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千米，预计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分钟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可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达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；距呼和浩特火车站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2.2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千米，车程约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6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分钟；距呼市白塔机场车程约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13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分钟。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9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商业配套：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宗地向南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分钟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即可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抵达东站商圈，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西南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1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分钟可达东万达商圈，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商业配套成熟。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90204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教育配套：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宗地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所属学区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为实验中学东河校区，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中学为实验中学察哈尔校区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小初均为公立学校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，且教资优质。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9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医疗配套：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宗地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3.6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公里为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内蒙古自治区妇幼保健医院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90204" pitchFamily="34" charset="0"/>
              </a:rPr>
              <a:t>，为综合性三甲医院，满足日常就医需求。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325237" y="307277"/>
            <a:ext cx="7401384" cy="311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3.1 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项目及竞争环境分析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|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竞品分析-中海九樾</a:t>
            </a:r>
            <a:endParaRPr lang="zh-CN" altLang="en-US" sz="1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170" y="771627"/>
            <a:ext cx="1211483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中海九樾定位刚需、刚改，面积区间106-143㎡，产品为精装小高层，赠送率11%左右，分两期开发，由于精装交付且价格优于同片区其他项目，故市场接受度较高，去化情况良好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开盘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时间2024年6月9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开盘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当天去化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245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套，去化率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75%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，开盘均价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12960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㎡（装标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900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㎡）。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二期于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日开盘，开盘当天累计去化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套，去化率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72%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，成交均价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12800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平米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区位为新城区二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环内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，紧邻地铁北山公园站，毗邻北山公园，学区为实验学校东河校区，项目区位及配套均优，性价比高；</a:t>
            </a:r>
            <a:endParaRPr lang="en-US" altLang="zh-CN" sz="1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构成主要为新城区刚需刚改客户，以首置为主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77170" y="2886075"/>
          <a:ext cx="6634480" cy="347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696" y="4817668"/>
            <a:ext cx="1505289" cy="1821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351" y="4889423"/>
            <a:ext cx="1467820" cy="16828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8557" y="4817668"/>
            <a:ext cx="1429153" cy="1754582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32600" y="2614930"/>
          <a:ext cx="5097780" cy="2202815"/>
        </p:xfrm>
        <a:graphic>
          <a:graphicData uri="http://schemas.openxmlformats.org/drawingml/2006/table">
            <a:tbl>
              <a:tblPr/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取证套数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已售套数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剩余套数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年月均去化套数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均价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户型占比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累计去化率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12464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12928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12980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12712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5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2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1160" y="258310"/>
            <a:ext cx="6055713" cy="39094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lt"/>
              </a:rPr>
              <a:t>3.2 </a:t>
            </a:r>
            <a:r>
              <a:rPr lang="zh-CN" altLang="en-US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项目及竞争环境分析</a:t>
            </a:r>
            <a:r>
              <a:rPr lang="zh-CN" altLang="en-US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lt"/>
              </a:rPr>
              <a:t>|</a:t>
            </a:r>
            <a:r>
              <a:rPr lang="zh-CN" altLang="en-US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竞品分析-中海阅江府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51828" y="770304"/>
            <a:ext cx="11952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中海阅江府定位刚需、刚改，主力面积段为98、118㎡户型，因毫沁营片区主力在售刚需刚改产品库存基本见底，阅江府吸纳了毫沁营片区的刚性需求，去化情况相对较好，尤其98㎡产品流速最佳，118㎡次之，因137㎡产品总价较高，去化速度较为缓慢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；</a:t>
            </a:r>
            <a:endParaRPr lang="en-US" altLang="zh-CN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23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年</a:t>
            </a:r>
            <a:r>
              <a:rPr lang="en-US" altLang="zh-CN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10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月</a:t>
            </a:r>
            <a:r>
              <a:rPr sz="1400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开盘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，</a:t>
            </a:r>
            <a:r>
              <a:rPr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当天成交</a:t>
            </a:r>
            <a:r>
              <a:rPr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92套，成交均价11,380元/㎡，金额1.1亿，去化率31.9%，解筹率60.1</a:t>
            </a:r>
            <a:r>
              <a:rPr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％。</a:t>
            </a:r>
            <a:endParaRPr lang="en-US" sz="1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90204" pitchFamily="34" charset="0"/>
              </a:rPr>
              <a:t>项目位于东河板块，青山小学学区，周边医院、公园配套齐全，项目主打性价比，客户认可度较高；</a:t>
            </a:r>
            <a:endParaRPr lang="en-US" sz="1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构成主要为新城区刚需刚改客户，以首置为主。</a:t>
            </a:r>
          </a:p>
        </p:txBody>
      </p:sp>
      <p:graphicFrame>
        <p:nvGraphicFramePr>
          <p:cNvPr id="71" name="图表 70"/>
          <p:cNvGraphicFramePr/>
          <p:nvPr/>
        </p:nvGraphicFramePr>
        <p:xfrm>
          <a:off x="239702" y="3097244"/>
          <a:ext cx="5407660" cy="28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35739" y="2426383"/>
          <a:ext cx="6105522" cy="2300888"/>
        </p:xfrm>
        <a:graphic>
          <a:graphicData uri="http://schemas.openxmlformats.org/drawingml/2006/table">
            <a:tbl>
              <a:tblPr/>
              <a:tblGrid>
                <a:gridCol w="49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0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36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21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取证套数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已销售套数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剩余套数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年月均去化套数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年月均去化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均价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户型占比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累计去化率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829300" y="4795266"/>
            <a:ext cx="6199883" cy="2062733"/>
            <a:chOff x="611392" y="1589852"/>
            <a:chExt cx="11128544" cy="3643724"/>
          </a:xfrm>
        </p:grpSpPr>
        <p:grpSp>
          <p:nvGrpSpPr>
            <p:cNvPr id="12" name="组合 11"/>
            <p:cNvGrpSpPr/>
            <p:nvPr/>
          </p:nvGrpSpPr>
          <p:grpSpPr>
            <a:xfrm>
              <a:off x="611392" y="1908929"/>
              <a:ext cx="3637861" cy="3314668"/>
              <a:chOff x="3542318" y="4660226"/>
              <a:chExt cx="2022906" cy="184318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757395" y="6305345"/>
                <a:ext cx="1592751" cy="1980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105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98</a:t>
                </a:r>
                <a:r>
                  <a:rPr kumimoji="0" lang="zh-CN" altLang="en-US" sz="105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㎡</a:t>
                </a:r>
                <a:r>
                  <a:rPr kumimoji="0" lang="en-US" altLang="zh-CN" sz="105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/</a:t>
                </a:r>
                <a:r>
                  <a:rPr lang="zh-CN" altLang="en-US" sz="105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三室两厅一卫</a:t>
                </a:r>
                <a:endParaRPr lang="zh-CN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318" y="4660226"/>
                <a:ext cx="2022906" cy="1617476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4473746" y="1762913"/>
              <a:ext cx="3214671" cy="3470663"/>
              <a:chOff x="5586159" y="4629686"/>
              <a:chExt cx="1853703" cy="200131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717341" y="6346962"/>
                <a:ext cx="1722521" cy="2840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1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118</a:t>
                </a:r>
                <a:r>
                  <a:rPr kumimoji="0" lang="zh-CN" altLang="en-US" sz="1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㎡</a:t>
                </a:r>
                <a:r>
                  <a:rPr kumimoji="0" lang="en-US" altLang="zh-CN" sz="1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/</a:t>
                </a:r>
                <a:r>
                  <a:rPr lang="zh-CN" altLang="en-US" sz="100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三室两厅两卫</a:t>
                </a:r>
                <a:endParaRPr lang="zh-CN" altLang="zh-CN" sz="1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6159" y="4629686"/>
                <a:ext cx="1847022" cy="1648016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8102075" y="1611227"/>
              <a:ext cx="3637861" cy="3622349"/>
              <a:chOff x="7704049" y="4644513"/>
              <a:chExt cx="1976359" cy="196793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727988" y="6376274"/>
                <a:ext cx="1936458" cy="2361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105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137</a:t>
                </a:r>
                <a:r>
                  <a:rPr kumimoji="0" lang="zh-CN" altLang="en-US" sz="105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㎡</a:t>
                </a:r>
                <a:r>
                  <a:rPr kumimoji="0" lang="en-US" altLang="zh-CN" sz="105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/</a:t>
                </a:r>
                <a:r>
                  <a:rPr kumimoji="0" lang="zh-CN" altLang="en-US" sz="105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rPr>
                  <a:t>四</a:t>
                </a:r>
                <a:r>
                  <a:rPr lang="zh-CN" altLang="en-US" sz="105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室两厅两卫</a:t>
                </a:r>
                <a:endParaRPr kumimoji="0" lang="en-US" altLang="zh-CN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4049" y="4644513"/>
                <a:ext cx="1976359" cy="1751873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3116263" y="4501932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3.1m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231264" y="4501932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3.9m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330011" y="4510320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3.2m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330011" y="1634401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3.2m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97600" y="1865233"/>
              <a:ext cx="5212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3.65m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174843" y="1705989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3.4m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14279" y="1687504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3.8m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116902" y="4467225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3.9m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019856" y="4446976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4.2m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859292" y="4366880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3.1m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770227" y="1705989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3.9m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468641" y="1705268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3.0m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0089024" y="1589852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3.3m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790568" y="4510162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3.9m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9635054" y="4502261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4.5m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40620" y="4357377"/>
              <a:ext cx="4539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900" dirty="0">
                  <a:solidFill>
                    <a:srgbClr val="FF0000">
                      <a:alpha val="97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3.3m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8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 txBox="1"/>
          <p:nvPr/>
        </p:nvSpPr>
        <p:spPr>
          <a:xfrm>
            <a:off x="1439793" y="314011"/>
            <a:ext cx="9868512" cy="415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3.3 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项目及竞争环境分析</a:t>
            </a: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|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竞品分析</a:t>
            </a: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秋实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鸿德府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kern="0" spc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kern="0" spc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78" y="729961"/>
            <a:ext cx="12014172" cy="203132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鸿德府，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定位改善，主力面积段为1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㎡及13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㎡，项目以学府+地铁为主要卖点</a:t>
            </a:r>
            <a:r>
              <a:rPr lang="zh-CN" altLang="en-US" sz="14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，产品级配关系混乱且总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较高，周边无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优质配套支撑价格，因此客户认可度差，流速较慢；</a:t>
            </a:r>
            <a:endParaRPr lang="en-US" altLang="zh-CN" sz="14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2022年12月顺推</a:t>
            </a: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开盘均价</a:t>
            </a: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13900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左右</a:t>
            </a: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，成交情况远不及预期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，2023年</a:t>
            </a: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3调价到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13500元/平米，成交量明显提升（调价前包含首推，月均成交15套左右，调价后前三个月月均成交达到40</a:t>
            </a:r>
            <a:r>
              <a:rPr sz="1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套左右）；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当前一期可售房源已经不多，24年以来优惠政策未做较明显调整，基本维持备案价9折销售+特价房（1</a:t>
            </a:r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31</a:t>
            </a:r>
            <a:r>
              <a:rPr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00元/㎡起）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14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15#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为一期，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2024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26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日交房。二期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2025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年底交房。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客户构成主要为新城区</a:t>
            </a:r>
            <a:r>
              <a:rPr 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改善</a:t>
            </a:r>
            <a:r>
              <a:rPr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。</a:t>
            </a:r>
            <a:endParaRPr lang="zh-CN" altLang="en-US" sz="1400" b="1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</p:txBody>
      </p:sp>
      <p:graphicFrame>
        <p:nvGraphicFramePr>
          <p:cNvPr id="71" name="图表 70"/>
          <p:cNvGraphicFramePr/>
          <p:nvPr/>
        </p:nvGraphicFramePr>
        <p:xfrm>
          <a:off x="177828" y="2647601"/>
          <a:ext cx="556718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019175" y="4659301"/>
            <a:ext cx="5956935" cy="1747520"/>
            <a:chOff x="8960" y="7866"/>
            <a:chExt cx="8237" cy="22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" y="7869"/>
              <a:ext cx="2006" cy="22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66" y="7869"/>
              <a:ext cx="1810" cy="219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76" y="7866"/>
              <a:ext cx="1851" cy="22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27" y="7866"/>
              <a:ext cx="2570" cy="2211"/>
            </a:xfrm>
            <a:prstGeom prst="rect">
              <a:avLst/>
            </a:prstGeom>
          </p:spPr>
        </p:pic>
      </p:grp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25820" y="2562225"/>
          <a:ext cx="6050280" cy="1907540"/>
        </p:xfrm>
        <a:graphic>
          <a:graphicData uri="http://schemas.openxmlformats.org/drawingml/2006/table">
            <a:tbl>
              <a:tblPr/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取证套数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已销售套数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剩余套数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年月均去化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年月均去化套数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均价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户型占比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累计去化率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13365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13324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 txBox="1"/>
          <p:nvPr/>
        </p:nvSpPr>
        <p:spPr>
          <a:xfrm>
            <a:off x="1439793" y="314011"/>
            <a:ext cx="9868512" cy="415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1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3.4 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项目及竞争环境分析</a:t>
            </a: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|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竞品分析</a:t>
            </a:r>
            <a:r>
              <a:rPr lang="en-US" altLang="zh-CN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泽信天著</a:t>
            </a:r>
            <a:endParaRPr lang="zh-CN" altLang="en-US" sz="1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kern="0" spc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kern="0" spc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67" y="787985"/>
            <a:ext cx="12089133" cy="203132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泽信天著，定位改善，主力面积段为128㎡及137㎡，88㎡产品为满容考虑，项目以河景+地铁+学区为主要卖点，贴合功改及悦享类客群需求，当前项目热度较高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开盘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时间2024年6月9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推售</a:t>
            </a:r>
            <a:r>
              <a:rPr lang="en-US" altLang="zh-CN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套数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284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，开盘当天去化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46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套，去化率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16%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，开盘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毛坯（简装房）均价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12800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㎡，精装均价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14000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㎡（装标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1000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㎡），洋房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15400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㎡（装标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1400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㎡）</a:t>
            </a:r>
            <a:r>
              <a:rPr lang="zh-CN" altLang="en-US" sz="140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1400" noProof="0" dirty="0" smtClean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配套：新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城区二环内，紧邻地铁北山公园站，毗邻北山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公园且紧邻东河，学区为实验学校东河校区，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项目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区位配套</a:t>
            </a: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均优，景观资源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优；</a:t>
            </a:r>
            <a:endParaRPr kumimoji="0" lang="en-US" altLang="zh-CN" sz="1400" b="0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sz="14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客户构成主要为新城区</a:t>
            </a:r>
            <a:r>
              <a:rPr 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改善</a:t>
            </a:r>
            <a:r>
              <a:rPr sz="14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客户</a:t>
            </a:r>
            <a:r>
              <a:rPr lang="zh-CN" altLang="en-US" sz="1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及赛罕区外溢客户</a:t>
            </a:r>
            <a:r>
              <a:rPr lang="zh-CN" altLang="en-US" sz="14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Noto Sans CJK JP Regular"/>
                <a:sym typeface="Arial" panose="020B0604020202090204" pitchFamily="34" charset="0"/>
              </a:rPr>
              <a:t>。</a:t>
            </a:r>
            <a:endParaRPr lang="zh-CN" altLang="en-US" sz="1400" b="1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Noto Sans CJK JP Regular"/>
              <a:sym typeface="Arial" panose="020B0604020202090204" pitchFamily="34" charset="0"/>
            </a:endParaRPr>
          </a:p>
        </p:txBody>
      </p:sp>
      <p:graphicFrame>
        <p:nvGraphicFramePr>
          <p:cNvPr id="29" name="图表 28"/>
          <p:cNvGraphicFramePr/>
          <p:nvPr/>
        </p:nvGraphicFramePr>
        <p:xfrm>
          <a:off x="0" y="2877334"/>
          <a:ext cx="5265420" cy="344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532" y="4314825"/>
            <a:ext cx="6751468" cy="188858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34024" y="3028949"/>
          <a:ext cx="6510018" cy="1227852"/>
        </p:xfrm>
        <a:graphic>
          <a:graphicData uri="http://schemas.openxmlformats.org/drawingml/2006/table">
            <a:tbl>
              <a:tblPr/>
              <a:tblGrid>
                <a:gridCol w="5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2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3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取证套数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已销售套数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剩余套数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年去化套数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年均去化套数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均价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户型占比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累计去化率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422(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精）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15062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423(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洋）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6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1493921" y="289204"/>
            <a:ext cx="9144000" cy="3774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zh-CN" altLang="en-US" sz="1500" b="1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等线" panose="02010600030101010101" charset="-122"/>
              </a:rPr>
              <a:t>4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等线" panose="02010600030101010101" charset="-122"/>
              </a:rPr>
              <a:t>.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等线" panose="02010600030101010101" charset="-122"/>
              </a:rPr>
              <a:t>委托方情况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等线" panose="02010600030101010101" charset="-122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479716" y="821736"/>
            <a:ext cx="11518295" cy="207325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zh-CN" altLang="en-US" sz="1500" b="1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CN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项目公司：</a:t>
            </a:r>
            <a:r>
              <a:rPr lang="zh-CN" altLang="en-US" sz="13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内蒙古千嶂里房地产开发有限公司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，属于合作方为获取本项目于</a:t>
            </a:r>
            <a:r>
              <a:rPr kumimoji="0" lang="en-US" altLang="zh-CN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2025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年</a:t>
            </a:r>
            <a:r>
              <a:rPr kumimoji="0" lang="en-US" altLang="zh-CN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4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kumimoji="0" lang="en-US" altLang="zh-CN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30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日注册成立公司，注册成立至今并无其他经营活动</a:t>
            </a:r>
            <a:endParaRPr kumimoji="0" lang="en-US" altLang="zh-CN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CN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项目公司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股东</a:t>
            </a:r>
            <a:r>
              <a:rPr kumimoji="0" lang="zh-CN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en-US" sz="13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青岛华耀盛居企业管理合伙企业（有限合伙）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，成立于</a:t>
            </a:r>
            <a:r>
              <a:rPr kumimoji="0" lang="en-US" altLang="zh-CN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2025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年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4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22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日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，经营范围为一般项目；企业管理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；企业管理咨询；信息咨询服务（不含许可类信息咨询服务）；品牌管理；市场营销策划；会议及展览服务；社会调查（不含涉外调查）；技术服务、技术开发、技术咨询、技术交流、技术转让、技术推广；商业综合体管理服务；以自有资金从事投资活动。（除依法须经批准的项目外，凭营业执照依法自主开展经营活动），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控制项目公司</a:t>
            </a:r>
            <a:r>
              <a:rPr kumimoji="0" lang="en-US" altLang="zh-CN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100%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股权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。该公司合伙人为刘美林（出资比例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70%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），马前宽（出资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比例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30%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），实际控制人是张永厚（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100%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285750" lvl="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CN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项目获取背景</a:t>
            </a: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：该地块为一级整理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地块，为市收储、新城区人民政府、呼和浩特市和成房地产开发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有限公司签署三方协议，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呼和浩特市和成房地产开发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有限公司法定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代表人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邬雅雯（持股比例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51%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），股东</a:t>
            </a:r>
            <a:r>
              <a:rPr lang="zh-CN" altLang="en-US" sz="13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蔺跃飞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（持股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比例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49%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），实际控制人是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张永厚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100%</a:t>
            </a:r>
            <a:r>
              <a:rPr lang="zh-CN" altLang="en-US" sz="1300" b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1300" b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zh-CN" sz="13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34953"/>
              </p:ext>
            </p:extLst>
          </p:nvPr>
        </p:nvGraphicFramePr>
        <p:xfrm>
          <a:off x="602379" y="3433144"/>
          <a:ext cx="435557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公司名称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青岛华耀盛居企业管理合伙企业（有限合伙）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统一社会信用代码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91370203MAEHEL9N7C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出资额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50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主要营业场所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山东省青岛市市北区敦化路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328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号楼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2301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户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执行事务合伙人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刘美林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成立时间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2025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日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59024"/>
              </p:ext>
            </p:extLst>
          </p:nvPr>
        </p:nvGraphicFramePr>
        <p:xfrm>
          <a:off x="5095845" y="3433144"/>
          <a:ext cx="4239116" cy="283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公司名称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内蒙古千嶂里房地产开发有限公司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统一社会信用代码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91150192MAEH1WXU67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注册资本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500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注册地址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内蒙古自治区呼和浩特市经济技术开发区腾飞南路呼铁中朵中心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座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1910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</a:t>
                      </a:r>
                      <a:endParaRPr lang="en-US" altLang="zh-CN" sz="1200" b="0" dirty="0" smtClean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法定代表人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刘美林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成立时间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2025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日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9756704" y="3394633"/>
            <a:ext cx="2007759" cy="2796525"/>
            <a:chOff x="3496290" y="1744148"/>
            <a:chExt cx="2005241" cy="4318411"/>
          </a:xfrm>
        </p:grpSpPr>
        <p:grpSp>
          <p:nvGrpSpPr>
            <p:cNvPr id="27" name="组合 26"/>
            <p:cNvGrpSpPr/>
            <p:nvPr/>
          </p:nvGrpSpPr>
          <p:grpSpPr>
            <a:xfrm>
              <a:off x="3496290" y="1744148"/>
              <a:ext cx="2005241" cy="2924971"/>
              <a:chOff x="1253191" y="1713004"/>
              <a:chExt cx="2005241" cy="258703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253191" y="1713004"/>
                <a:ext cx="2005241" cy="2009353"/>
                <a:chOff x="769875" y="1394027"/>
                <a:chExt cx="2005241" cy="2009353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769875" y="1394027"/>
                  <a:ext cx="2005241" cy="2009353"/>
                  <a:chOff x="8576665" y="3292528"/>
                  <a:chExt cx="1126612" cy="1264156"/>
                </a:xfrm>
              </p:grpSpPr>
              <p:sp>
                <p:nvSpPr>
                  <p:cNvPr id="38" name="圆角矩形 37"/>
                  <p:cNvSpPr/>
                  <p:nvPr/>
                </p:nvSpPr>
                <p:spPr>
                  <a:xfrm>
                    <a:off x="8576665" y="3292528"/>
                    <a:ext cx="1126612" cy="477268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青岛华耀盛居企业管理合伙人企业</a:t>
                    </a:r>
                    <a:endPara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39" name="圆角矩形 38"/>
                  <p:cNvSpPr/>
                  <p:nvPr/>
                </p:nvSpPr>
                <p:spPr>
                  <a:xfrm>
                    <a:off x="8576665" y="4105837"/>
                    <a:ext cx="1126612" cy="450847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  <a:defRPr/>
                    </a:pPr>
                    <a:r>
                      <a:rPr lang="zh-CN" altLang="zh-CN" sz="1400" b="1" dirty="0">
                        <a:solidFill>
                          <a:prstClr val="black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内蒙古千嶂里房地产开发有限公司</a:t>
                    </a:r>
                    <a:endParaRPr lang="zh-CN" altLang="en-US" sz="1400" b="1" dirty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cxnSp>
              <p:nvCxnSpPr>
                <p:cNvPr id="35" name="肘形连接符 34"/>
                <p:cNvCxnSpPr/>
                <p:nvPr/>
              </p:nvCxnSpPr>
              <p:spPr>
                <a:xfrm rot="5400000">
                  <a:off x="1502218" y="2419698"/>
                  <a:ext cx="520983" cy="2"/>
                </a:xfrm>
                <a:prstGeom prst="bentConnector3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文本框 36"/>
                <p:cNvSpPr txBox="1"/>
                <p:nvPr/>
              </p:nvSpPr>
              <p:spPr>
                <a:xfrm>
                  <a:off x="1294862" y="2280899"/>
                  <a:ext cx="1082348" cy="37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全资子公司</a:t>
                  </a:r>
                  <a:endPara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493244" y="3921715"/>
                <a:ext cx="1508999" cy="37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签订</a:t>
                </a:r>
                <a:r>
                  <a:rPr lang="zh-CN" altLang="en-US" sz="1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代</a:t>
                </a:r>
                <a:r>
                  <a:rPr lang="zh-CN" altLang="en-US" sz="1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建协议</a:t>
                </a:r>
                <a:endPara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9" name="圆角矩形 28"/>
            <p:cNvSpPr/>
            <p:nvPr/>
          </p:nvSpPr>
          <p:spPr>
            <a:xfrm>
              <a:off x="3578482" y="5252338"/>
              <a:ext cx="1804581" cy="81022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********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4489123" y="4002198"/>
              <a:ext cx="0" cy="12497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PdtqVdVUmxOYSqnEt7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01*173"/>
  <p:tag name="TABLE_ENDDRAG_RECT" val="538*205*401*1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6*150"/>
  <p:tag name="TABLE_ENDDRAG_RECT" val="466*201*476*15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2010</Words>
  <Application>Microsoft Office PowerPoint</Application>
  <PresentationFormat>宽屏</PresentationFormat>
  <Paragraphs>514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Noto Sans CJK JP Regular</vt:lpstr>
      <vt:lpstr>等线</vt:lpstr>
      <vt:lpstr>等线 Light</vt:lpstr>
      <vt:lpstr>楷体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CUE02赵月飞</dc:creator>
  <cp:lastModifiedBy>CUE02赵月飞</cp:lastModifiedBy>
  <cp:revision>3</cp:revision>
  <dcterms:created xsi:type="dcterms:W3CDTF">2026-06-22T02:50:42Z</dcterms:created>
  <dcterms:modified xsi:type="dcterms:W3CDTF">2026-06-22T03:00:41Z</dcterms:modified>
</cp:coreProperties>
</file>