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7" r:id="rId2"/>
    <p:sldId id="258" r:id="rId3"/>
    <p:sldId id="259" r:id="rId4"/>
    <p:sldId id="260" r:id="rId5"/>
    <p:sldId id="261" r:id="rId6"/>
    <p:sldId id="262" r:id="rId7"/>
    <p:sldId id="263" r:id="rId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78" d="100"/>
          <a:sy n="78" d="100"/>
        </p:scale>
        <p:origin x="2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B70B8C-5171-44F2-AACF-555511DDEE56}" type="datetimeFigureOut">
              <a:rPr lang="zh-CN" altLang="en-US" smtClean="0"/>
              <a:t>2026/7/13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B3F2B1-89BE-4E4A-B96A-99CF6F2EEF72}" type="slidenum">
              <a:rPr lang="zh-CN" altLang="en-US" smtClean="0"/>
              <a:t>‹#›</a:t>
            </a:fld>
            <a:endParaRPr lang="zh-CN" altLang="en-US"/>
          </a:p>
        </p:txBody>
      </p:sp>
    </p:spTree>
    <p:extLst>
      <p:ext uri="{BB962C8B-B14F-4D97-AF65-F5344CB8AC3E}">
        <p14:creationId xmlns:p14="http://schemas.microsoft.com/office/powerpoint/2010/main" val="2579677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204F5-85C7-48A7-AA91-6A532BC6538F}" type="slidenum">
              <a:rPr kumimoji="0" lang="zh-CN" altLang="en-US" sz="11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1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75160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818B38-9602-F54C-A3CA-1C2F598B29CB}" type="slidenum">
              <a:rPr kumimoji="1" lang="zh-CN" altLang="en-US" sz="11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zh-CN" altLang="en-US" sz="11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11279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818B38-9602-F54C-A3CA-1C2F598B29CB}" type="slidenum">
              <a:rPr kumimoji="1" lang="zh-CN" altLang="en-US" sz="11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zh-CN" altLang="en-US" sz="11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957752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818B38-9602-F54C-A3CA-1C2F598B29CB}" type="slidenum">
              <a:rPr kumimoji="1" lang="zh-CN" altLang="en-US" sz="11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zh-CN" altLang="en-US" sz="11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763357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封面">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2AE59DFF-6230-4897-8407-666800E058F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202519" cy="6858000"/>
          </a:xfrm>
          <a:prstGeom prst="rect">
            <a:avLst/>
          </a:prstGeom>
        </p:spPr>
      </p:pic>
      <p:sp>
        <p:nvSpPr>
          <p:cNvPr id="2" name="标题 1">
            <a:extLst>
              <a:ext uri="{FF2B5EF4-FFF2-40B4-BE49-F238E27FC236}">
                <a16:creationId xmlns:a16="http://schemas.microsoft.com/office/drawing/2014/main" id="{42423989-0C38-4C4C-9848-570C97581C1A}"/>
              </a:ext>
            </a:extLst>
          </p:cNvPr>
          <p:cNvSpPr>
            <a:spLocks noGrp="1"/>
          </p:cNvSpPr>
          <p:nvPr>
            <p:ph type="ctrTitle" hasCustomPrompt="1"/>
          </p:nvPr>
        </p:nvSpPr>
        <p:spPr>
          <a:xfrm>
            <a:off x="1524000" y="1890737"/>
            <a:ext cx="9144000" cy="1006475"/>
          </a:xfrm>
          <a:prstGeom prst="rect">
            <a:avLst/>
          </a:prstGeom>
        </p:spPr>
        <p:txBody>
          <a:bodyPr lIns="91418" tIns="45718" rIns="91418" bIns="45718" anchor="b">
            <a:noAutofit/>
          </a:bodyPr>
          <a:lstStyle>
            <a:lvl1pPr algn="ctr">
              <a:defRPr sz="4400" b="0">
                <a:solidFill>
                  <a:schemeClr val="accent4">
                    <a:lumMod val="50000"/>
                  </a:schemeClr>
                </a:solidFill>
                <a:latin typeface="微软雅黑" panose="020B0503020204020204" pitchFamily="34" charset="-122"/>
                <a:ea typeface="微软雅黑" panose="020B0503020204020204" pitchFamily="34" charset="-122"/>
              </a:defRPr>
            </a:lvl1pPr>
          </a:lstStyle>
          <a:p>
            <a:r>
              <a:rPr lang="zh-CN" altLang="en-US" dirty="0"/>
              <a:t>缔造生活品位  成就城市梦想</a:t>
            </a:r>
          </a:p>
        </p:txBody>
      </p:sp>
      <p:sp>
        <p:nvSpPr>
          <p:cNvPr id="3" name="副标题 2">
            <a:extLst>
              <a:ext uri="{FF2B5EF4-FFF2-40B4-BE49-F238E27FC236}">
                <a16:creationId xmlns:a16="http://schemas.microsoft.com/office/drawing/2014/main" id="{037BDB47-9AEC-4E08-817E-18757362B62F}"/>
              </a:ext>
            </a:extLst>
          </p:cNvPr>
          <p:cNvSpPr>
            <a:spLocks noGrp="1"/>
          </p:cNvSpPr>
          <p:nvPr>
            <p:ph type="subTitle" idx="1" hasCustomPrompt="1"/>
          </p:nvPr>
        </p:nvSpPr>
        <p:spPr>
          <a:xfrm>
            <a:off x="1524000" y="3243821"/>
            <a:ext cx="9144000" cy="1655763"/>
          </a:xfrm>
          <a:prstGeom prst="rect">
            <a:avLst/>
          </a:prstGeom>
        </p:spPr>
        <p:txBody>
          <a:bodyPr lIns="91418" tIns="45718" rIns="91418" bIns="45718" anchor="b">
            <a:normAutofit/>
          </a:bodyPr>
          <a:lstStyle>
            <a:lvl1pPr marL="0" indent="0" algn="ctr">
              <a:buNone/>
              <a:defRPr sz="2800">
                <a:solidFill>
                  <a:schemeClr val="tx1">
                    <a:lumMod val="50000"/>
                    <a:lumOff val="50000"/>
                  </a:schemeClr>
                </a:solidFill>
                <a:latin typeface="微软雅黑" panose="020B0503020204020204" pitchFamily="34" charset="-122"/>
                <a:ea typeface="微软雅黑" panose="020B0503020204020204" pitchFamily="34" charset="-122"/>
              </a:defRPr>
            </a:lvl1pPr>
            <a:lvl2pPr marL="457071" indent="0" algn="ctr">
              <a:buNone/>
              <a:defRPr sz="2000"/>
            </a:lvl2pPr>
            <a:lvl3pPr marL="914150" indent="0" algn="ctr">
              <a:buNone/>
              <a:defRPr sz="1900"/>
            </a:lvl3pPr>
            <a:lvl4pPr marL="1371226" indent="0" algn="ctr">
              <a:buNone/>
              <a:defRPr sz="1600"/>
            </a:lvl4pPr>
            <a:lvl5pPr marL="1828301" indent="0" algn="ctr">
              <a:buNone/>
              <a:defRPr sz="1600"/>
            </a:lvl5pPr>
            <a:lvl6pPr marL="2285382" indent="0" algn="ctr">
              <a:buNone/>
              <a:defRPr sz="1600"/>
            </a:lvl6pPr>
            <a:lvl7pPr marL="2742450" indent="0" algn="ctr">
              <a:buNone/>
              <a:defRPr sz="1600"/>
            </a:lvl7pPr>
            <a:lvl8pPr marL="3199520" indent="0" algn="ctr">
              <a:buNone/>
              <a:defRPr sz="1600"/>
            </a:lvl8pPr>
            <a:lvl9pPr marL="3656591" indent="0" algn="ctr">
              <a:buNone/>
              <a:defRPr sz="1600"/>
            </a:lvl9pPr>
          </a:lstStyle>
          <a:p>
            <a:r>
              <a:rPr lang="zh-CN" altLang="en-US" dirty="0"/>
              <a:t>世茂集团二零二零年度模板</a:t>
            </a:r>
          </a:p>
        </p:txBody>
      </p:sp>
    </p:spTree>
    <p:extLst>
      <p:ext uri="{BB962C8B-B14F-4D97-AF65-F5344CB8AC3E}">
        <p14:creationId xmlns:p14="http://schemas.microsoft.com/office/powerpoint/2010/main" val="3230461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C5C0D7D1-CA21-4F86-9343-AE8A84FD7C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149" y="4"/>
            <a:ext cx="12189851" cy="6857999"/>
          </a:xfrm>
          <a:prstGeom prst="rect">
            <a:avLst/>
          </a:prstGeom>
        </p:spPr>
      </p:pic>
      <p:sp>
        <p:nvSpPr>
          <p:cNvPr id="2" name="标题 1">
            <a:extLst>
              <a:ext uri="{FF2B5EF4-FFF2-40B4-BE49-F238E27FC236}">
                <a16:creationId xmlns:a16="http://schemas.microsoft.com/office/drawing/2014/main" id="{6400B8C7-F0D5-4333-8D76-265694BB9B66}"/>
              </a:ext>
            </a:extLst>
          </p:cNvPr>
          <p:cNvSpPr>
            <a:spLocks noGrp="1"/>
          </p:cNvSpPr>
          <p:nvPr>
            <p:ph type="title" hasCustomPrompt="1"/>
          </p:nvPr>
        </p:nvSpPr>
        <p:spPr>
          <a:xfrm>
            <a:off x="1882751" y="2693547"/>
            <a:ext cx="9340949" cy="860360"/>
          </a:xfrm>
          <a:prstGeom prst="rect">
            <a:avLst/>
          </a:prstGeom>
        </p:spPr>
        <p:txBody>
          <a:bodyPr lIns="91418" tIns="45718" rIns="91418" bIns="45718">
            <a:normAutofit/>
          </a:bodyPr>
          <a:lstStyle>
            <a:lvl1pPr algn="r">
              <a:lnSpc>
                <a:spcPct val="150000"/>
              </a:lnSpc>
              <a:defRPr sz="3600" b="0" baseline="0">
                <a:solidFill>
                  <a:schemeClr val="accent4">
                    <a:lumMod val="50000"/>
                  </a:schemeClr>
                </a:solidFill>
                <a:latin typeface="微软雅黑" panose="020B0503020204020204" pitchFamily="34" charset="-122"/>
                <a:ea typeface="微软雅黑" panose="020B0503020204020204" pitchFamily="34" charset="-122"/>
              </a:defRPr>
            </a:lvl1pPr>
          </a:lstStyle>
          <a:p>
            <a:r>
              <a:rPr lang="zh-CN" altLang="en-US" dirty="0"/>
              <a:t>章节页：此处添加标题</a:t>
            </a:r>
          </a:p>
        </p:txBody>
      </p:sp>
      <p:sp>
        <p:nvSpPr>
          <p:cNvPr id="4" name="日期占位符 3">
            <a:extLst>
              <a:ext uri="{FF2B5EF4-FFF2-40B4-BE49-F238E27FC236}">
                <a16:creationId xmlns:a16="http://schemas.microsoft.com/office/drawing/2014/main" id="{07155C9A-F2D4-4A9A-ABF5-656C10A31E4B}"/>
              </a:ext>
            </a:extLst>
          </p:cNvPr>
          <p:cNvSpPr>
            <a:spLocks noGrp="1"/>
          </p:cNvSpPr>
          <p:nvPr>
            <p:ph type="dt" sz="half" idx="10"/>
          </p:nvPr>
        </p:nvSpPr>
        <p:spPr>
          <a:xfrm>
            <a:off x="838200" y="6356352"/>
            <a:ext cx="2743200" cy="365125"/>
          </a:xfrm>
          <a:prstGeom prst="rect">
            <a:avLst/>
          </a:prstGeom>
        </p:spPr>
        <p:txBody>
          <a:bodyPr lIns="91418" tIns="45718" rIns="91418" bIns="45718"/>
          <a:lstStyle/>
          <a:p>
            <a:pPr marL="0" marR="0" lvl="0" indent="0" algn="l" defTabSz="914150" rtl="0" eaLnBrk="1" fontAlgn="auto" latinLnBrk="0" hangingPunct="1">
              <a:lnSpc>
                <a:spcPct val="100000"/>
              </a:lnSpc>
              <a:spcBef>
                <a:spcPts val="0"/>
              </a:spcBef>
              <a:spcAft>
                <a:spcPts val="0"/>
              </a:spcAft>
              <a:buClrTx/>
              <a:buSzTx/>
              <a:buFontTx/>
              <a:buNone/>
              <a:tabLst/>
              <a:defRPr/>
            </a:pPr>
            <a:fld id="{1C42A359-8744-41A0-B121-DEA3D9CDDAFC}" type="datetimeFigureOut">
              <a:rPr kumimoji="0" lang="zh-CN" altLang="en-US" sz="1900" b="0" i="0" u="none" strike="noStrike" kern="1200" cap="none" spc="0" normalizeH="0" baseline="0" noProof="0" smtClean="0">
                <a:ln>
                  <a:noFill/>
                </a:ln>
                <a:solidFill>
                  <a:prstClr val="black"/>
                </a:solidFill>
                <a:effectLst/>
                <a:uLnTx/>
                <a:uFillTx/>
                <a:latin typeface="华文中宋"/>
                <a:ea typeface="华文中宋"/>
                <a:cs typeface="+mn-cs"/>
              </a:rPr>
              <a:pPr marL="0" marR="0" lvl="0" indent="0" algn="l" defTabSz="914150" rtl="0" eaLnBrk="1" fontAlgn="auto" latinLnBrk="0" hangingPunct="1">
                <a:lnSpc>
                  <a:spcPct val="100000"/>
                </a:lnSpc>
                <a:spcBef>
                  <a:spcPts val="0"/>
                </a:spcBef>
                <a:spcAft>
                  <a:spcPts val="0"/>
                </a:spcAft>
                <a:buClrTx/>
                <a:buSzTx/>
                <a:buFontTx/>
                <a:buNone/>
                <a:tabLst/>
                <a:defRPr/>
              </a:pPr>
              <a:t>2026/7/13</a:t>
            </a:fld>
            <a:endParaRPr kumimoji="0" lang="zh-CN" altLang="en-US" sz="1900" b="0" i="0" u="none" strike="noStrike" kern="1200" cap="none" spc="0" normalizeH="0" baseline="0" noProof="0">
              <a:ln>
                <a:noFill/>
              </a:ln>
              <a:solidFill>
                <a:prstClr val="black"/>
              </a:solidFill>
              <a:effectLst/>
              <a:uLnTx/>
              <a:uFillTx/>
              <a:latin typeface="华文中宋"/>
              <a:ea typeface="华文中宋"/>
              <a:cs typeface="+mn-cs"/>
            </a:endParaRPr>
          </a:p>
        </p:txBody>
      </p:sp>
      <p:sp>
        <p:nvSpPr>
          <p:cNvPr id="5" name="页脚占位符 4">
            <a:extLst>
              <a:ext uri="{FF2B5EF4-FFF2-40B4-BE49-F238E27FC236}">
                <a16:creationId xmlns:a16="http://schemas.microsoft.com/office/drawing/2014/main" id="{02F9B1C3-7BAD-4CB9-88CB-38C23E14A8E8}"/>
              </a:ext>
            </a:extLst>
          </p:cNvPr>
          <p:cNvSpPr>
            <a:spLocks noGrp="1"/>
          </p:cNvSpPr>
          <p:nvPr>
            <p:ph type="ftr" sz="quarter" idx="11"/>
          </p:nvPr>
        </p:nvSpPr>
        <p:spPr>
          <a:xfrm>
            <a:off x="4038600" y="6356352"/>
            <a:ext cx="4114800" cy="365125"/>
          </a:xfrm>
          <a:prstGeom prst="rect">
            <a:avLst/>
          </a:prstGeom>
        </p:spPr>
        <p:txBody>
          <a:bodyPr lIns="91418" tIns="45718" rIns="91418" bIns="45718"/>
          <a:lstStyle/>
          <a:p>
            <a:pPr marL="0" marR="0" lvl="0" indent="0" algn="l" defTabSz="914150"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华文中宋"/>
              <a:ea typeface="华文中宋"/>
              <a:cs typeface="+mn-cs"/>
            </a:endParaRPr>
          </a:p>
        </p:txBody>
      </p:sp>
      <p:sp>
        <p:nvSpPr>
          <p:cNvPr id="6" name="灯片编号占位符 5">
            <a:extLst>
              <a:ext uri="{FF2B5EF4-FFF2-40B4-BE49-F238E27FC236}">
                <a16:creationId xmlns:a16="http://schemas.microsoft.com/office/drawing/2014/main" id="{FF1CA08F-02D4-4A6C-A4EA-D2B2B116135F}"/>
              </a:ext>
            </a:extLst>
          </p:cNvPr>
          <p:cNvSpPr>
            <a:spLocks noGrp="1"/>
          </p:cNvSpPr>
          <p:nvPr>
            <p:ph type="sldNum" sz="quarter" idx="12"/>
          </p:nvPr>
        </p:nvSpPr>
        <p:spPr>
          <a:xfrm>
            <a:off x="8610600" y="6356352"/>
            <a:ext cx="2743200" cy="365125"/>
          </a:xfrm>
          <a:prstGeom prst="rect">
            <a:avLst/>
          </a:prstGeom>
        </p:spPr>
        <p:txBody>
          <a:bodyPr lIns="91418" tIns="45718" rIns="91418" bIns="45718"/>
          <a:lstStyle/>
          <a:p>
            <a:pPr marL="0" marR="0" lvl="0" indent="0" algn="l" defTabSz="914150" rtl="0" eaLnBrk="1" fontAlgn="auto" latinLnBrk="0" hangingPunct="1">
              <a:lnSpc>
                <a:spcPct val="100000"/>
              </a:lnSpc>
              <a:spcBef>
                <a:spcPts val="0"/>
              </a:spcBef>
              <a:spcAft>
                <a:spcPts val="0"/>
              </a:spcAft>
              <a:buClrTx/>
              <a:buSzTx/>
              <a:buFontTx/>
              <a:buNone/>
              <a:tabLst/>
              <a:defRPr/>
            </a:pPr>
            <a:fld id="{4823567E-E7C9-445E-AC70-B539E754F0EC}" type="slidenum">
              <a:rPr kumimoji="0" lang="zh-CN" altLang="en-US" sz="1900" b="0" i="0" u="none" strike="noStrike" kern="1200" cap="none" spc="0" normalizeH="0" baseline="0" noProof="0" smtClean="0">
                <a:ln>
                  <a:noFill/>
                </a:ln>
                <a:solidFill>
                  <a:prstClr val="black"/>
                </a:solidFill>
                <a:effectLst/>
                <a:uLnTx/>
                <a:uFillTx/>
                <a:latin typeface="华文中宋"/>
                <a:ea typeface="华文中宋"/>
                <a:cs typeface="+mn-cs"/>
              </a:rPr>
              <a:pPr marL="0" marR="0" lvl="0" indent="0" algn="l" defTabSz="914150" rtl="0" eaLnBrk="1" fontAlgn="auto" latinLnBrk="0" hangingPunct="1">
                <a:lnSpc>
                  <a:spcPct val="100000"/>
                </a:lnSpc>
                <a:spcBef>
                  <a:spcPts val="0"/>
                </a:spcBef>
                <a:spcAft>
                  <a:spcPts val="0"/>
                </a:spcAft>
                <a:buClrTx/>
                <a:buSzTx/>
                <a:buFontTx/>
                <a:buNone/>
                <a:tabLst/>
                <a:defRPr/>
              </a:pPr>
              <a:t>‹#›</a:t>
            </a:fld>
            <a:endParaRPr kumimoji="0" lang="zh-CN" altLang="en-US" sz="1900" b="0" i="0" u="none" strike="noStrike" kern="1200" cap="none" spc="0" normalizeH="0" baseline="0" noProof="0">
              <a:ln>
                <a:noFill/>
              </a:ln>
              <a:solidFill>
                <a:prstClr val="black"/>
              </a:solidFill>
              <a:effectLst/>
              <a:uLnTx/>
              <a:uFillTx/>
              <a:latin typeface="华文中宋"/>
              <a:ea typeface="华文中宋"/>
              <a:cs typeface="+mn-cs"/>
            </a:endParaRPr>
          </a:p>
        </p:txBody>
      </p:sp>
    </p:spTree>
    <p:extLst>
      <p:ext uri="{BB962C8B-B14F-4D97-AF65-F5344CB8AC3E}">
        <p14:creationId xmlns:p14="http://schemas.microsoft.com/office/powerpoint/2010/main" val="2734561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75BA36E3-2241-41CA-920F-0FC36C0EC87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943" y="4"/>
            <a:ext cx="12187057" cy="6857999"/>
          </a:xfrm>
          <a:prstGeom prst="rect">
            <a:avLst/>
          </a:prstGeom>
        </p:spPr>
      </p:pic>
      <p:sp>
        <p:nvSpPr>
          <p:cNvPr id="9" name="标题 1">
            <a:extLst>
              <a:ext uri="{FF2B5EF4-FFF2-40B4-BE49-F238E27FC236}">
                <a16:creationId xmlns:a16="http://schemas.microsoft.com/office/drawing/2014/main" id="{3B430A7A-B219-48E6-B177-18EA7D5AD45E}"/>
              </a:ext>
            </a:extLst>
          </p:cNvPr>
          <p:cNvSpPr>
            <a:spLocks noGrp="1"/>
          </p:cNvSpPr>
          <p:nvPr>
            <p:ph type="title"/>
          </p:nvPr>
        </p:nvSpPr>
        <p:spPr>
          <a:xfrm>
            <a:off x="432680" y="462028"/>
            <a:ext cx="5314427" cy="669205"/>
          </a:xfrm>
          <a:prstGeom prst="rect">
            <a:avLst/>
          </a:prstGeom>
        </p:spPr>
        <p:txBody>
          <a:bodyPr lIns="91418" tIns="45718" rIns="91418" bIns="45718" anchor="ctr">
            <a:normAutofit/>
          </a:bodyPr>
          <a:lstStyle>
            <a:lvl1pPr>
              <a:defRPr sz="2800" b="1">
                <a:latin typeface="+mj-lt"/>
                <a:ea typeface="微软雅黑" panose="020B0503020204020204" pitchFamily="34" charset="-122"/>
              </a:defRPr>
            </a:lvl1pPr>
          </a:lstStyle>
          <a:p>
            <a:r>
              <a:rPr lang="zh-CN" altLang="en-US" dirty="0"/>
              <a:t>单击此处编辑母版标题样式</a:t>
            </a:r>
          </a:p>
        </p:txBody>
      </p:sp>
    </p:spTree>
    <p:extLst>
      <p:ext uri="{BB962C8B-B14F-4D97-AF65-F5344CB8AC3E}">
        <p14:creationId xmlns:p14="http://schemas.microsoft.com/office/powerpoint/2010/main" val="2228091817"/>
      </p:ext>
    </p:extLst>
  </p:cSld>
  <p:clrMapOvr>
    <a:masterClrMapping/>
  </p:clrMapOvr>
  <p:extLst>
    <p:ext uri="{DCECCB84-F9BA-43D5-87BE-67443E8EF086}">
      <p15:sldGuideLst xmlns:p15="http://schemas.microsoft.com/office/powerpoint/2012/main">
        <p15:guide id="1" orient="horz" pos="2160">
          <p15:clr>
            <a:srgbClr val="FBAE40"/>
          </p15:clr>
        </p15:guide>
        <p15:guide id="2" pos="57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封底">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75BA36E3-2241-41CA-920F-0FC36C0EC8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149" y="4"/>
            <a:ext cx="12189851" cy="6857999"/>
          </a:xfrm>
          <a:prstGeom prst="rect">
            <a:avLst/>
          </a:prstGeom>
        </p:spPr>
      </p:pic>
    </p:spTree>
    <p:extLst>
      <p:ext uri="{BB962C8B-B14F-4D97-AF65-F5344CB8AC3E}">
        <p14:creationId xmlns:p14="http://schemas.microsoft.com/office/powerpoint/2010/main" val="307396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51466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过渡页">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C5C0D7D1-CA21-4F86-9343-AE8A84FD7C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149" y="4"/>
            <a:ext cx="12189851" cy="6857999"/>
          </a:xfrm>
          <a:prstGeom prst="rect">
            <a:avLst/>
          </a:prstGeom>
        </p:spPr>
      </p:pic>
      <p:sp>
        <p:nvSpPr>
          <p:cNvPr id="2" name="标题 1">
            <a:extLst>
              <a:ext uri="{FF2B5EF4-FFF2-40B4-BE49-F238E27FC236}">
                <a16:creationId xmlns:a16="http://schemas.microsoft.com/office/drawing/2014/main" id="{6400B8C7-F0D5-4333-8D76-265694BB9B66}"/>
              </a:ext>
            </a:extLst>
          </p:cNvPr>
          <p:cNvSpPr>
            <a:spLocks noGrp="1"/>
          </p:cNvSpPr>
          <p:nvPr>
            <p:ph type="title" hasCustomPrompt="1"/>
          </p:nvPr>
        </p:nvSpPr>
        <p:spPr>
          <a:xfrm>
            <a:off x="1882751" y="2693547"/>
            <a:ext cx="9340949" cy="860360"/>
          </a:xfrm>
          <a:prstGeom prst="rect">
            <a:avLst/>
          </a:prstGeom>
        </p:spPr>
        <p:txBody>
          <a:bodyPr lIns="91418" tIns="45718" rIns="91418" bIns="45718">
            <a:normAutofit/>
          </a:bodyPr>
          <a:lstStyle>
            <a:lvl1pPr algn="r">
              <a:lnSpc>
                <a:spcPct val="150000"/>
              </a:lnSpc>
              <a:defRPr sz="3600" b="0" baseline="0">
                <a:solidFill>
                  <a:schemeClr val="accent4">
                    <a:lumMod val="50000"/>
                  </a:schemeClr>
                </a:solidFill>
                <a:latin typeface="微软雅黑" panose="020B0503020204020204" pitchFamily="34" charset="-122"/>
                <a:ea typeface="微软雅黑" panose="020B0503020204020204" pitchFamily="34" charset="-122"/>
              </a:defRPr>
            </a:lvl1pPr>
          </a:lstStyle>
          <a:p>
            <a:r>
              <a:rPr lang="zh-CN" altLang="en-US" dirty="0"/>
              <a:t>章节页：此处添加标题</a:t>
            </a:r>
          </a:p>
        </p:txBody>
      </p:sp>
      <p:sp>
        <p:nvSpPr>
          <p:cNvPr id="4" name="日期占位符 3">
            <a:extLst>
              <a:ext uri="{FF2B5EF4-FFF2-40B4-BE49-F238E27FC236}">
                <a16:creationId xmlns:a16="http://schemas.microsoft.com/office/drawing/2014/main" id="{07155C9A-F2D4-4A9A-ABF5-656C10A31E4B}"/>
              </a:ext>
            </a:extLst>
          </p:cNvPr>
          <p:cNvSpPr>
            <a:spLocks noGrp="1"/>
          </p:cNvSpPr>
          <p:nvPr>
            <p:ph type="dt" sz="half" idx="10"/>
          </p:nvPr>
        </p:nvSpPr>
        <p:spPr>
          <a:xfrm>
            <a:off x="838200" y="6356352"/>
            <a:ext cx="2743200" cy="365125"/>
          </a:xfrm>
          <a:prstGeom prst="rect">
            <a:avLst/>
          </a:prstGeom>
        </p:spPr>
        <p:txBody>
          <a:bodyPr lIns="91418" tIns="45718" rIns="91418" bIns="45718"/>
          <a:lstStyle/>
          <a:p>
            <a:pPr marL="0" marR="0" lvl="0" indent="0" algn="l" defTabSz="914400" rtl="0" eaLnBrk="1" fontAlgn="auto" latinLnBrk="0" hangingPunct="1">
              <a:lnSpc>
                <a:spcPct val="100000"/>
              </a:lnSpc>
              <a:spcBef>
                <a:spcPts val="0"/>
              </a:spcBef>
              <a:spcAft>
                <a:spcPts val="0"/>
              </a:spcAft>
              <a:buClrTx/>
              <a:buSzTx/>
              <a:buFontTx/>
              <a:buNone/>
              <a:tabLst/>
              <a:defRPr/>
            </a:pPr>
            <a:fld id="{1C42A359-8744-41A0-B121-DEA3D9CDDAFC}" type="datetimeFigureOut">
              <a:rPr kumimoji="0" lang="zh-CN" altLang="en-US" sz="1800" b="0" i="0" u="none" strike="noStrike" kern="1200" cap="none" spc="0" normalizeH="0" baseline="0" noProof="0" smtClean="0">
                <a:ln>
                  <a:noFill/>
                </a:ln>
                <a:solidFill>
                  <a:prstClr val="black"/>
                </a:solidFill>
                <a:effectLst/>
                <a:uLnTx/>
                <a:uFillTx/>
                <a:latin typeface="华文中宋"/>
                <a:ea typeface="华文中宋"/>
                <a:cs typeface="+mn-cs"/>
              </a:rPr>
              <a:pPr marL="0" marR="0" lvl="0" indent="0" algn="l" defTabSz="914400" rtl="0" eaLnBrk="1" fontAlgn="auto" latinLnBrk="0" hangingPunct="1">
                <a:lnSpc>
                  <a:spcPct val="100000"/>
                </a:lnSpc>
                <a:spcBef>
                  <a:spcPts val="0"/>
                </a:spcBef>
                <a:spcAft>
                  <a:spcPts val="0"/>
                </a:spcAft>
                <a:buClrTx/>
                <a:buSzTx/>
                <a:buFontTx/>
                <a:buNone/>
                <a:tabLst/>
                <a:defRPr/>
              </a:pPr>
              <a:t>2026/7/13</a:t>
            </a:fld>
            <a:endParaRPr kumimoji="0" lang="zh-CN" altLang="en-US" sz="1800" b="0" i="0" u="none" strike="noStrike" kern="1200" cap="none" spc="0" normalizeH="0" baseline="0" noProof="0">
              <a:ln>
                <a:noFill/>
              </a:ln>
              <a:solidFill>
                <a:prstClr val="black"/>
              </a:solidFill>
              <a:effectLst/>
              <a:uLnTx/>
              <a:uFillTx/>
              <a:latin typeface="华文中宋"/>
              <a:ea typeface="华文中宋"/>
              <a:cs typeface="+mn-cs"/>
            </a:endParaRPr>
          </a:p>
        </p:txBody>
      </p:sp>
      <p:sp>
        <p:nvSpPr>
          <p:cNvPr id="5" name="页脚占位符 4">
            <a:extLst>
              <a:ext uri="{FF2B5EF4-FFF2-40B4-BE49-F238E27FC236}">
                <a16:creationId xmlns:a16="http://schemas.microsoft.com/office/drawing/2014/main" id="{02F9B1C3-7BAD-4CB9-88CB-38C23E14A8E8}"/>
              </a:ext>
            </a:extLst>
          </p:cNvPr>
          <p:cNvSpPr>
            <a:spLocks noGrp="1"/>
          </p:cNvSpPr>
          <p:nvPr>
            <p:ph type="ftr" sz="quarter" idx="11"/>
          </p:nvPr>
        </p:nvSpPr>
        <p:spPr>
          <a:xfrm>
            <a:off x="4038600" y="6356352"/>
            <a:ext cx="4114800" cy="365125"/>
          </a:xfrm>
          <a:prstGeom prst="rect">
            <a:avLst/>
          </a:prstGeom>
        </p:spPr>
        <p:txBody>
          <a:bodyPr lIns="91418" tIns="45718" rIns="91418" bIns="45718"/>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华文中宋"/>
              <a:ea typeface="华文中宋"/>
              <a:cs typeface="+mn-cs"/>
            </a:endParaRPr>
          </a:p>
        </p:txBody>
      </p:sp>
      <p:sp>
        <p:nvSpPr>
          <p:cNvPr id="6" name="灯片编号占位符 5">
            <a:extLst>
              <a:ext uri="{FF2B5EF4-FFF2-40B4-BE49-F238E27FC236}">
                <a16:creationId xmlns:a16="http://schemas.microsoft.com/office/drawing/2014/main" id="{FF1CA08F-02D4-4A6C-A4EA-D2B2B116135F}"/>
              </a:ext>
            </a:extLst>
          </p:cNvPr>
          <p:cNvSpPr>
            <a:spLocks noGrp="1"/>
          </p:cNvSpPr>
          <p:nvPr>
            <p:ph type="sldNum" sz="quarter" idx="12"/>
          </p:nvPr>
        </p:nvSpPr>
        <p:spPr>
          <a:xfrm>
            <a:off x="8610600" y="6356352"/>
            <a:ext cx="2743200" cy="365125"/>
          </a:xfrm>
          <a:prstGeom prst="rect">
            <a:avLst/>
          </a:prstGeom>
        </p:spPr>
        <p:txBody>
          <a:bodyPr lIns="91418" tIns="45718" rIns="91418" bIns="45718"/>
          <a:lstStyle/>
          <a:p>
            <a:pPr marL="0" marR="0" lvl="0" indent="0" algn="l" defTabSz="914400" rtl="0" eaLnBrk="1" fontAlgn="auto" latinLnBrk="0" hangingPunct="1">
              <a:lnSpc>
                <a:spcPct val="100000"/>
              </a:lnSpc>
              <a:spcBef>
                <a:spcPts val="0"/>
              </a:spcBef>
              <a:spcAft>
                <a:spcPts val="0"/>
              </a:spcAft>
              <a:buClrTx/>
              <a:buSzTx/>
              <a:buFontTx/>
              <a:buNone/>
              <a:tabLst/>
              <a:defRPr/>
            </a:pPr>
            <a:fld id="{4823567E-E7C9-445E-AC70-B539E754F0EC}" type="slidenum">
              <a:rPr kumimoji="0" lang="zh-CN" altLang="en-US" sz="1800" b="0" i="0" u="none" strike="noStrike" kern="1200" cap="none" spc="0" normalizeH="0" baseline="0" noProof="0" smtClean="0">
                <a:ln>
                  <a:noFill/>
                </a:ln>
                <a:solidFill>
                  <a:prstClr val="black"/>
                </a:solidFill>
                <a:effectLst/>
                <a:uLnTx/>
                <a:uFillTx/>
                <a:latin typeface="华文中宋"/>
                <a:ea typeface="华文中宋"/>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华文中宋"/>
              <a:ea typeface="华文中宋"/>
              <a:cs typeface="+mn-cs"/>
            </a:endParaRPr>
          </a:p>
        </p:txBody>
      </p:sp>
    </p:spTree>
    <p:extLst>
      <p:ext uri="{BB962C8B-B14F-4D97-AF65-F5344CB8AC3E}">
        <p14:creationId xmlns:p14="http://schemas.microsoft.com/office/powerpoint/2010/main" val="4144473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DEB26C-4649-6E4B-A08D-1E1D8B8FE472}"/>
              </a:ext>
            </a:extLst>
          </p:cNvPr>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801F5B9D-8E23-F04B-8DAE-56F7699B655E}"/>
              </a:ext>
            </a:extLst>
          </p:cNvPr>
          <p:cNvSpPr>
            <a:spLocks noGrp="1"/>
          </p:cNvSpPr>
          <p:nvPr>
            <p:ph idx="1"/>
          </p:nvPr>
        </p:nvSpPr>
        <p:spPr>
          <a:xfrm>
            <a:off x="838200" y="1825625"/>
            <a:ext cx="10515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D2416D0E-A1A7-4F45-8F76-27CFCDD87D6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5123D0F-1950-714E-B20A-B4ABA1F704CF}" type="datetimeFigureOut">
              <a:rPr kumimoji="1" lang="zh-CN" altLang="en-US" sz="1800" b="0" i="0" u="none" strike="noStrike" kern="1200" cap="none" spc="0" normalizeH="0" baseline="0" noProof="0" smtClean="0">
                <a:ln>
                  <a:noFill/>
                </a:ln>
                <a:solidFill>
                  <a:prstClr val="black"/>
                </a:solidFill>
                <a:effectLst/>
                <a:uLnTx/>
                <a:uFillTx/>
                <a:latin typeface="华文中宋"/>
                <a:ea typeface="华文中宋"/>
                <a:cs typeface="+mn-cs"/>
              </a:rPr>
              <a:pPr marL="0" marR="0" lvl="0" indent="0" algn="l" defTabSz="914400" rtl="0" eaLnBrk="1" fontAlgn="auto" latinLnBrk="0" hangingPunct="1">
                <a:lnSpc>
                  <a:spcPct val="100000"/>
                </a:lnSpc>
                <a:spcBef>
                  <a:spcPts val="0"/>
                </a:spcBef>
                <a:spcAft>
                  <a:spcPts val="0"/>
                </a:spcAft>
                <a:buClrTx/>
                <a:buSzTx/>
                <a:buFontTx/>
                <a:buNone/>
                <a:tabLst/>
                <a:defRPr/>
              </a:pPr>
              <a:t>2026/7/13</a:t>
            </a:fld>
            <a:endParaRPr kumimoji="1" lang="zh-CN" altLang="en-US" sz="1800" b="0" i="0" u="none" strike="noStrike" kern="1200" cap="none" spc="0" normalizeH="0" baseline="0" noProof="0">
              <a:ln>
                <a:noFill/>
              </a:ln>
              <a:solidFill>
                <a:prstClr val="black"/>
              </a:solidFill>
              <a:effectLst/>
              <a:uLnTx/>
              <a:uFillTx/>
              <a:latin typeface="华文中宋"/>
              <a:ea typeface="华文中宋"/>
              <a:cs typeface="+mn-cs"/>
            </a:endParaRPr>
          </a:p>
        </p:txBody>
      </p:sp>
      <p:sp>
        <p:nvSpPr>
          <p:cNvPr id="5" name="页脚占位符 4">
            <a:extLst>
              <a:ext uri="{FF2B5EF4-FFF2-40B4-BE49-F238E27FC236}">
                <a16:creationId xmlns:a16="http://schemas.microsoft.com/office/drawing/2014/main" id="{3900ED06-545C-1E41-AED9-D6B8BF25889C}"/>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black"/>
              </a:solidFill>
              <a:effectLst/>
              <a:uLnTx/>
              <a:uFillTx/>
              <a:latin typeface="华文中宋"/>
              <a:ea typeface="华文中宋"/>
              <a:cs typeface="+mn-cs"/>
            </a:endParaRPr>
          </a:p>
        </p:txBody>
      </p:sp>
      <p:sp>
        <p:nvSpPr>
          <p:cNvPr id="6" name="灯片编号占位符 5">
            <a:extLst>
              <a:ext uri="{FF2B5EF4-FFF2-40B4-BE49-F238E27FC236}">
                <a16:creationId xmlns:a16="http://schemas.microsoft.com/office/drawing/2014/main" id="{498E7F59-3C53-7043-B7A9-E88499C2968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D142F29-0D80-4D42-9E6C-556791F17F71}" type="slidenum">
              <a:rPr kumimoji="1" lang="zh-CN" altLang="en-US" sz="1800" b="0" i="0" u="none" strike="noStrike" kern="1200" cap="none" spc="0" normalizeH="0" baseline="0" noProof="0" smtClean="0">
                <a:ln>
                  <a:noFill/>
                </a:ln>
                <a:solidFill>
                  <a:prstClr val="black"/>
                </a:solidFill>
                <a:effectLst/>
                <a:uLnTx/>
                <a:uFillTx/>
                <a:latin typeface="华文中宋"/>
                <a:ea typeface="华文中宋"/>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1" lang="zh-CN" altLang="en-US" sz="1800" b="0" i="0" u="none" strike="noStrike" kern="1200" cap="none" spc="0" normalizeH="0" baseline="0" noProof="0">
              <a:ln>
                <a:noFill/>
              </a:ln>
              <a:solidFill>
                <a:prstClr val="black"/>
              </a:solidFill>
              <a:effectLst/>
              <a:uLnTx/>
              <a:uFillTx/>
              <a:latin typeface="华文中宋"/>
              <a:ea typeface="华文中宋"/>
              <a:cs typeface="+mn-cs"/>
            </a:endParaRPr>
          </a:p>
        </p:txBody>
      </p:sp>
    </p:spTree>
    <p:extLst>
      <p:ext uri="{BB962C8B-B14F-4D97-AF65-F5344CB8AC3E}">
        <p14:creationId xmlns:p14="http://schemas.microsoft.com/office/powerpoint/2010/main" val="4251874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Projects of 3">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8116950" y="0"/>
            <a:ext cx="4075050" cy="3434576"/>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a:p>
        </p:txBody>
      </p:sp>
      <p:sp>
        <p:nvSpPr>
          <p:cNvPr id="9" name="Picture Placeholder 13"/>
          <p:cNvSpPr>
            <a:spLocks noGrp="1"/>
          </p:cNvSpPr>
          <p:nvPr>
            <p:ph type="pic" sz="quarter" idx="15"/>
          </p:nvPr>
        </p:nvSpPr>
        <p:spPr>
          <a:xfrm>
            <a:off x="-4910" y="0"/>
            <a:ext cx="4075050" cy="3434576"/>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a:p>
        </p:txBody>
      </p:sp>
      <p:sp>
        <p:nvSpPr>
          <p:cNvPr id="11" name="Picture Placeholder 13"/>
          <p:cNvSpPr>
            <a:spLocks noGrp="1"/>
          </p:cNvSpPr>
          <p:nvPr>
            <p:ph type="pic" sz="quarter" idx="16"/>
          </p:nvPr>
        </p:nvSpPr>
        <p:spPr>
          <a:xfrm>
            <a:off x="4067686" y="3434575"/>
            <a:ext cx="4049264" cy="3423425"/>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29295235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2AE59DFF-6230-4897-8407-666800E058FD}"/>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0" y="0"/>
            <a:ext cx="12202519" cy="6858000"/>
          </a:xfrm>
          <a:prstGeom prst="rect">
            <a:avLst/>
          </a:prstGeom>
        </p:spPr>
      </p:pic>
    </p:spTree>
    <p:extLst>
      <p:ext uri="{BB962C8B-B14F-4D97-AF65-F5344CB8AC3E}">
        <p14:creationId xmlns:p14="http://schemas.microsoft.com/office/powerpoint/2010/main" val="33690170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15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41" indent="-228541" algn="l" defTabSz="91415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22" indent="-228541" algn="l" defTabSz="91415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690" indent="-228541" algn="l" defTabSz="91415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760" indent="-228541" algn="l" defTabSz="91415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6831" indent="-228541" algn="l" defTabSz="91415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3910" indent="-228541" algn="l" defTabSz="91415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0986" indent="-228541" algn="l" defTabSz="91415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061" indent="-228541" algn="l" defTabSz="91415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142" indent="-228541" algn="l" defTabSz="91415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4150" rtl="0" eaLnBrk="1" latinLnBrk="0" hangingPunct="1">
        <a:defRPr sz="1900" kern="1200">
          <a:solidFill>
            <a:schemeClr val="tx1"/>
          </a:solidFill>
          <a:latin typeface="+mn-lt"/>
          <a:ea typeface="+mn-ea"/>
          <a:cs typeface="+mn-cs"/>
        </a:defRPr>
      </a:lvl1pPr>
      <a:lvl2pPr marL="457071" algn="l" defTabSz="914150" rtl="0" eaLnBrk="1" latinLnBrk="0" hangingPunct="1">
        <a:defRPr sz="1900" kern="1200">
          <a:solidFill>
            <a:schemeClr val="tx1"/>
          </a:solidFill>
          <a:latin typeface="+mn-lt"/>
          <a:ea typeface="+mn-ea"/>
          <a:cs typeface="+mn-cs"/>
        </a:defRPr>
      </a:lvl2pPr>
      <a:lvl3pPr marL="914150" algn="l" defTabSz="914150" rtl="0" eaLnBrk="1" latinLnBrk="0" hangingPunct="1">
        <a:defRPr sz="1900" kern="1200">
          <a:solidFill>
            <a:schemeClr val="tx1"/>
          </a:solidFill>
          <a:latin typeface="+mn-lt"/>
          <a:ea typeface="+mn-ea"/>
          <a:cs typeface="+mn-cs"/>
        </a:defRPr>
      </a:lvl3pPr>
      <a:lvl4pPr marL="1371226" algn="l" defTabSz="914150" rtl="0" eaLnBrk="1" latinLnBrk="0" hangingPunct="1">
        <a:defRPr sz="1900" kern="1200">
          <a:solidFill>
            <a:schemeClr val="tx1"/>
          </a:solidFill>
          <a:latin typeface="+mn-lt"/>
          <a:ea typeface="+mn-ea"/>
          <a:cs typeface="+mn-cs"/>
        </a:defRPr>
      </a:lvl4pPr>
      <a:lvl5pPr marL="1828301" algn="l" defTabSz="914150" rtl="0" eaLnBrk="1" latinLnBrk="0" hangingPunct="1">
        <a:defRPr sz="1900" kern="1200">
          <a:solidFill>
            <a:schemeClr val="tx1"/>
          </a:solidFill>
          <a:latin typeface="+mn-lt"/>
          <a:ea typeface="+mn-ea"/>
          <a:cs typeface="+mn-cs"/>
        </a:defRPr>
      </a:lvl5pPr>
      <a:lvl6pPr marL="2285382" algn="l" defTabSz="914150" rtl="0" eaLnBrk="1" latinLnBrk="0" hangingPunct="1">
        <a:defRPr sz="1900" kern="1200">
          <a:solidFill>
            <a:schemeClr val="tx1"/>
          </a:solidFill>
          <a:latin typeface="+mn-lt"/>
          <a:ea typeface="+mn-ea"/>
          <a:cs typeface="+mn-cs"/>
        </a:defRPr>
      </a:lvl6pPr>
      <a:lvl7pPr marL="2742450" algn="l" defTabSz="914150" rtl="0" eaLnBrk="1" latinLnBrk="0" hangingPunct="1">
        <a:defRPr sz="1900" kern="1200">
          <a:solidFill>
            <a:schemeClr val="tx1"/>
          </a:solidFill>
          <a:latin typeface="+mn-lt"/>
          <a:ea typeface="+mn-ea"/>
          <a:cs typeface="+mn-cs"/>
        </a:defRPr>
      </a:lvl7pPr>
      <a:lvl8pPr marL="3199520" algn="l" defTabSz="914150" rtl="0" eaLnBrk="1" latinLnBrk="0" hangingPunct="1">
        <a:defRPr sz="1900" kern="1200">
          <a:solidFill>
            <a:schemeClr val="tx1"/>
          </a:solidFill>
          <a:latin typeface="+mn-lt"/>
          <a:ea typeface="+mn-ea"/>
          <a:cs typeface="+mn-cs"/>
        </a:defRPr>
      </a:lvl8pPr>
      <a:lvl9pPr marL="3656591" algn="l" defTabSz="91415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酒店照片\牡丹江世茂假日酒店.jpg">
            <a:extLst>
              <a:ext uri="{FF2B5EF4-FFF2-40B4-BE49-F238E27FC236}">
                <a16:creationId xmlns:a16="http://schemas.microsoft.com/office/drawing/2014/main" id="{B378ADCF-AD9A-C549-9640-3BB4F6595A3A}"/>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9085" y="-42555"/>
            <a:ext cx="12182915" cy="6900555"/>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4">
            <a:extLst>
              <a:ext uri="{FF2B5EF4-FFF2-40B4-BE49-F238E27FC236}">
                <a16:creationId xmlns:a16="http://schemas.microsoft.com/office/drawing/2014/main" id="{0F3F6027-A49C-4663-93A6-67B6C1F74953}"/>
              </a:ext>
            </a:extLst>
          </p:cNvPr>
          <p:cNvSpPr/>
          <p:nvPr/>
        </p:nvSpPr>
        <p:spPr>
          <a:xfrm>
            <a:off x="8581991" y="300082"/>
            <a:ext cx="3407701" cy="768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76" tIns="60940" rIns="121876" bIns="60940" rtlCol="0" anchor="ctr"/>
          <a:lstStyle/>
          <a:p>
            <a:pPr marL="0" marR="0" lvl="0" indent="0" algn="r" defTabSz="1218730" rtl="0" eaLnBrk="1" fontAlgn="auto" latinLnBrk="0" hangingPunct="1">
              <a:lnSpc>
                <a:spcPct val="100000"/>
              </a:lnSpc>
              <a:spcBef>
                <a:spcPts val="0"/>
              </a:spcBef>
              <a:spcAft>
                <a:spcPts val="0"/>
              </a:spcAft>
              <a:buClrTx/>
              <a:buSzTx/>
              <a:buFontTx/>
              <a:buNone/>
              <a:tabLst/>
              <a:defRPr/>
            </a:pPr>
            <a:r>
              <a:rPr kumimoji="0" lang="zh-CN" altLang="en-US" sz="2267" b="1" i="0" u="none" strike="noStrike" kern="1200" cap="none" spc="0" normalizeH="0" baseline="0" noProof="0" dirty="0">
                <a:ln>
                  <a:noFill/>
                </a:ln>
                <a:solidFill>
                  <a:srgbClr val="F3D882"/>
                </a:solidFill>
                <a:effectLst/>
                <a:uLnTx/>
                <a:uFillTx/>
                <a:latin typeface="思源黑体 CN Light" pitchFamily="34" charset="-122"/>
                <a:ea typeface="思源黑体 CN Light" pitchFamily="34" charset="-122"/>
                <a:cs typeface="+mn-cs"/>
              </a:rPr>
              <a:t>牡丹江世茂假日酒店</a:t>
            </a:r>
            <a:endParaRPr kumimoji="0" lang="en-US" altLang="zh-CN" sz="2267" b="1" i="0" u="none" strike="noStrike" kern="1200" cap="none" spc="0" normalizeH="0" baseline="0" noProof="0" dirty="0">
              <a:ln>
                <a:noFill/>
              </a:ln>
              <a:solidFill>
                <a:srgbClr val="F3D882"/>
              </a:solidFill>
              <a:effectLst/>
              <a:uLnTx/>
              <a:uFillTx/>
              <a:latin typeface="思源黑体 CN Light" pitchFamily="34" charset="-122"/>
              <a:ea typeface="思源黑体 CN Light" pitchFamily="34" charset="-122"/>
              <a:cs typeface="+mn-cs"/>
            </a:endParaRPr>
          </a:p>
          <a:p>
            <a:pPr marL="0" marR="0" lvl="0" indent="0" algn="r" defTabSz="1218730" rtl="0" eaLnBrk="1" fontAlgn="auto" latinLnBrk="0" hangingPunct="1">
              <a:lnSpc>
                <a:spcPct val="100000"/>
              </a:lnSpc>
              <a:spcBef>
                <a:spcPts val="0"/>
              </a:spcBef>
              <a:spcAft>
                <a:spcPts val="0"/>
              </a:spcAft>
              <a:buClrTx/>
              <a:buSzTx/>
              <a:buFontTx/>
              <a:buNone/>
              <a:tabLst/>
              <a:defRPr/>
            </a:pPr>
            <a:r>
              <a:rPr kumimoji="0" lang="en-US" altLang="zh-CN" sz="2267" b="1" i="0" u="none" strike="noStrike" kern="1200" cap="none" spc="0" normalizeH="0" baseline="0" noProof="0" dirty="0" err="1" smtClean="0">
                <a:ln>
                  <a:noFill/>
                </a:ln>
                <a:solidFill>
                  <a:srgbClr val="F3D882"/>
                </a:solidFill>
                <a:effectLst/>
                <a:uLnTx/>
                <a:uFillTx/>
                <a:latin typeface="思源黑体 CN Light" pitchFamily="34" charset="-122"/>
                <a:ea typeface="思源黑体 CN Light" pitchFamily="34" charset="-122"/>
                <a:cs typeface="Arial Unicode MS" pitchFamily="34" charset="-122"/>
              </a:rPr>
              <a:t>HolidayInnMudanjiang</a:t>
            </a:r>
            <a:endParaRPr kumimoji="0" lang="zh-CN" altLang="en-US" sz="2267" b="1" i="0" u="none" strike="noStrike" kern="1200" cap="none" spc="0" normalizeH="0" baseline="0" noProof="0" dirty="0">
              <a:ln>
                <a:noFill/>
              </a:ln>
              <a:solidFill>
                <a:srgbClr val="F3D882"/>
              </a:solidFill>
              <a:effectLst/>
              <a:uLnTx/>
              <a:uFillTx/>
              <a:latin typeface="思源黑体 CN Light" pitchFamily="34" charset="-122"/>
              <a:ea typeface="思源黑体 CN Light" pitchFamily="34" charset="-122"/>
              <a:cs typeface="Arial Unicode MS" pitchFamily="34" charset="-122"/>
            </a:endParaRPr>
          </a:p>
        </p:txBody>
      </p:sp>
      <p:sp>
        <p:nvSpPr>
          <p:cNvPr id="5" name="TextBox 4"/>
          <p:cNvSpPr txBox="1"/>
          <p:nvPr/>
        </p:nvSpPr>
        <p:spPr>
          <a:xfrm>
            <a:off x="623392" y="3407723"/>
            <a:ext cx="5952661" cy="2124236"/>
          </a:xfrm>
          <a:prstGeom prst="rect">
            <a:avLst/>
          </a:prstGeom>
          <a:solidFill>
            <a:schemeClr val="bg1">
              <a:lumMod val="65000"/>
              <a:alpha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67" b="0" i="0" u="none" strike="noStrike" kern="1200" cap="none" spc="0" normalizeH="0" baseline="0" noProof="0" dirty="0">
                <a:ln>
                  <a:noFill/>
                </a:ln>
                <a:solidFill>
                  <a:prstClr val="white"/>
                </a:solidFill>
                <a:effectLst/>
                <a:uLnTx/>
                <a:uFillTx/>
                <a:latin typeface="黑体" pitchFamily="49" charset="-122"/>
                <a:ea typeface="黑体" pitchFamily="49" charset="-122"/>
                <a:cs typeface="+mn-cs"/>
              </a:rPr>
              <a:t>牡丹江世茂假日酒店是牡丹江首家国际连锁酒店，园林式设计的酒店坐落于牡丹江北山公园旁边，让您身居闹市，独享清幽。酒店毗邻商业区，交通便利，是商务、会议、旅游和休闲度假的理想场所。牡丹江世茂假日酒店按照洲际集团</a:t>
            </a:r>
            <a:r>
              <a:rPr kumimoji="0" lang="zh-CN" altLang="en-US" sz="1467" b="0" i="0" u="none" strike="noStrike" kern="1200" cap="none" spc="0" normalizeH="0" baseline="0" noProof="0" dirty="0" smtClean="0">
                <a:ln>
                  <a:noFill/>
                </a:ln>
                <a:solidFill>
                  <a:prstClr val="white"/>
                </a:solidFill>
                <a:effectLst/>
                <a:uLnTx/>
                <a:uFillTx/>
                <a:latin typeface="黑体" pitchFamily="49" charset="-122"/>
                <a:ea typeface="黑体" pitchFamily="49" charset="-122"/>
                <a:cs typeface="+mn-cs"/>
              </a:rPr>
              <a:t>旗下</a:t>
            </a:r>
            <a:r>
              <a:rPr kumimoji="0" lang="en-US" altLang="zh-CN" sz="1467" b="0" i="0" u="none" strike="noStrike" kern="1200" cap="none" spc="0" normalizeH="0" baseline="0" noProof="0" dirty="0" smtClean="0">
                <a:ln>
                  <a:noFill/>
                </a:ln>
                <a:solidFill>
                  <a:prstClr val="white"/>
                </a:solidFill>
                <a:effectLst/>
                <a:uLnTx/>
                <a:uFillTx/>
                <a:latin typeface="黑体" pitchFamily="49" charset="-122"/>
                <a:ea typeface="黑体" pitchFamily="49" charset="-122"/>
                <a:cs typeface="+mn-cs"/>
              </a:rPr>
              <a:t>"</a:t>
            </a:r>
            <a:r>
              <a:rPr kumimoji="0" lang="zh-CN" altLang="en-US" sz="1467" b="0" i="0" u="none" strike="noStrike" kern="1200" cap="none" spc="0" normalizeH="0" baseline="0" noProof="0" dirty="0">
                <a:ln>
                  <a:noFill/>
                </a:ln>
                <a:solidFill>
                  <a:prstClr val="white"/>
                </a:solidFill>
                <a:effectLst/>
                <a:uLnTx/>
                <a:uFillTx/>
                <a:latin typeface="黑体" pitchFamily="49" charset="-122"/>
                <a:ea typeface="黑体" pitchFamily="49" charset="-122"/>
                <a:cs typeface="+mn-cs"/>
              </a:rPr>
              <a:t>假日</a:t>
            </a:r>
            <a:r>
              <a:rPr kumimoji="0" lang="en-US" altLang="zh-CN" sz="1467" b="0" i="0" u="none" strike="noStrike" kern="1200" cap="none" spc="0" normalizeH="0" baseline="0" noProof="0" dirty="0" smtClean="0">
                <a:ln>
                  <a:noFill/>
                </a:ln>
                <a:solidFill>
                  <a:prstClr val="white"/>
                </a:solidFill>
                <a:effectLst/>
                <a:uLnTx/>
                <a:uFillTx/>
                <a:latin typeface="黑体" pitchFamily="49" charset="-122"/>
                <a:ea typeface="黑体" pitchFamily="49" charset="-122"/>
                <a:cs typeface="+mn-cs"/>
              </a:rPr>
              <a:t>"</a:t>
            </a:r>
            <a:r>
              <a:rPr kumimoji="0" lang="zh-CN" altLang="en-US" sz="1467" b="0" i="0" u="none" strike="noStrike" kern="1200" cap="none" spc="0" normalizeH="0" baseline="0" noProof="0" dirty="0" smtClean="0">
                <a:ln>
                  <a:noFill/>
                </a:ln>
                <a:solidFill>
                  <a:prstClr val="white"/>
                </a:solidFill>
                <a:effectLst/>
                <a:uLnTx/>
                <a:uFillTx/>
                <a:latin typeface="黑体" pitchFamily="49" charset="-122"/>
                <a:ea typeface="黑体" pitchFamily="49" charset="-122"/>
                <a:cs typeface="+mn-cs"/>
              </a:rPr>
              <a:t>品牌</a:t>
            </a:r>
            <a:r>
              <a:rPr kumimoji="0" lang="zh-CN" altLang="en-US" sz="1467" b="0" i="0" u="none" strike="noStrike" kern="1200" cap="none" spc="0" normalizeH="0" baseline="0" noProof="0" dirty="0">
                <a:ln>
                  <a:noFill/>
                </a:ln>
                <a:solidFill>
                  <a:prstClr val="white"/>
                </a:solidFill>
                <a:effectLst/>
                <a:uLnTx/>
                <a:uFillTx/>
                <a:latin typeface="黑体" pitchFamily="49" charset="-122"/>
                <a:ea typeface="黑体" pitchFamily="49" charset="-122"/>
                <a:cs typeface="+mn-cs"/>
              </a:rPr>
              <a:t>标准建造，酒店拥有多间按现代国际标准设计和装饰的客房，包括</a:t>
            </a:r>
            <a:r>
              <a:rPr kumimoji="0" lang="en-US" altLang="zh-CN" sz="1467" b="0" i="0" u="none" strike="noStrike" kern="1200" cap="none" spc="0" normalizeH="0" baseline="0" noProof="0" dirty="0">
                <a:ln>
                  <a:noFill/>
                </a:ln>
                <a:solidFill>
                  <a:prstClr val="white"/>
                </a:solidFill>
                <a:effectLst/>
                <a:uLnTx/>
                <a:uFillTx/>
                <a:latin typeface="黑体" pitchFamily="49" charset="-122"/>
                <a:ea typeface="黑体" pitchFamily="49" charset="-122"/>
                <a:cs typeface="+mn-cs"/>
              </a:rPr>
              <a:t>2</a:t>
            </a:r>
            <a:r>
              <a:rPr kumimoji="0" lang="zh-CN" altLang="en-US" sz="1467" b="0" i="0" u="none" strike="noStrike" kern="1200" cap="none" spc="0" normalizeH="0" baseline="0" noProof="0" dirty="0">
                <a:ln>
                  <a:noFill/>
                </a:ln>
                <a:solidFill>
                  <a:prstClr val="white"/>
                </a:solidFill>
                <a:effectLst/>
                <a:uLnTx/>
                <a:uFillTx/>
                <a:latin typeface="黑体" pitchFamily="49" charset="-122"/>
                <a:ea typeface="黑体" pitchFamily="49" charset="-122"/>
                <a:cs typeface="+mn-cs"/>
              </a:rPr>
              <a:t>层行政楼层，</a:t>
            </a:r>
            <a:r>
              <a:rPr kumimoji="0" lang="en-US" altLang="zh-CN" sz="1467" b="0" i="0" u="none" strike="noStrike" kern="1200" cap="none" spc="0" normalizeH="0" baseline="0" noProof="0" dirty="0">
                <a:ln>
                  <a:noFill/>
                </a:ln>
                <a:solidFill>
                  <a:prstClr val="white"/>
                </a:solidFill>
                <a:effectLst/>
                <a:uLnTx/>
                <a:uFillTx/>
                <a:latin typeface="黑体" pitchFamily="49" charset="-122"/>
                <a:ea typeface="黑体" pitchFamily="49" charset="-122"/>
                <a:cs typeface="+mn-cs"/>
              </a:rPr>
              <a:t>13</a:t>
            </a:r>
            <a:r>
              <a:rPr kumimoji="0" lang="zh-CN" altLang="en-US" sz="1467" b="0" i="0" u="none" strike="noStrike" kern="1200" cap="none" spc="0" normalizeH="0" baseline="0" noProof="0" dirty="0">
                <a:ln>
                  <a:noFill/>
                </a:ln>
                <a:solidFill>
                  <a:prstClr val="white"/>
                </a:solidFill>
                <a:effectLst/>
                <a:uLnTx/>
                <a:uFillTx/>
                <a:latin typeface="黑体" pitchFamily="49" charset="-122"/>
                <a:ea typeface="黑体" pitchFamily="49" charset="-122"/>
                <a:cs typeface="+mn-cs"/>
              </a:rPr>
              <a:t>间套房和一间总统套房。</a:t>
            </a:r>
            <a:endParaRPr kumimoji="0" lang="en-US" altLang="zh-CN" sz="1467" b="0" i="0" u="none" strike="noStrike" kern="1200" cap="none" spc="0" normalizeH="0" baseline="0" noProof="0" dirty="0">
              <a:ln>
                <a:noFill/>
              </a:ln>
              <a:solidFill>
                <a:prstClr val="white"/>
              </a:solidFill>
              <a:effectLst/>
              <a:uLnTx/>
              <a:uFillTx/>
              <a:latin typeface="黑体" pitchFamily="49" charset="-122"/>
              <a:ea typeface="黑体"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67" b="0" i="0" u="none" strike="noStrike" kern="1200" cap="none" spc="0" normalizeH="0" baseline="0" noProof="0" dirty="0">
              <a:ln>
                <a:noFill/>
              </a:ln>
              <a:solidFill>
                <a:prstClr val="white"/>
              </a:solidFill>
              <a:effectLst/>
              <a:uLnTx/>
              <a:uFillTx/>
              <a:latin typeface="黑体" pitchFamily="49" charset="-122"/>
              <a:ea typeface="黑体"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67" b="0" i="0" u="none" strike="noStrike" kern="1200" cap="none" spc="0" normalizeH="0" baseline="0" noProof="0" dirty="0">
                <a:ln>
                  <a:noFill/>
                </a:ln>
                <a:solidFill>
                  <a:prstClr val="white"/>
                </a:solidFill>
                <a:effectLst/>
                <a:uLnTx/>
                <a:uFillTx/>
                <a:latin typeface="黑体" pitchFamily="49" charset="-122"/>
                <a:ea typeface="黑体" pitchFamily="49" charset="-122"/>
                <a:cs typeface="+mn-cs"/>
              </a:rPr>
              <a:t>地址：黑龙江省牡丹江市爱民区西地明街</a:t>
            </a:r>
            <a:r>
              <a:rPr kumimoji="0" lang="en-US" altLang="zh-CN" sz="1467" b="0" i="0" u="none" strike="noStrike" kern="1200" cap="none" spc="0" normalizeH="0" baseline="0" noProof="0" dirty="0">
                <a:ln>
                  <a:noFill/>
                </a:ln>
                <a:solidFill>
                  <a:prstClr val="white"/>
                </a:solidFill>
                <a:effectLst/>
                <a:uLnTx/>
                <a:uFillTx/>
                <a:latin typeface="黑体" pitchFamily="49" charset="-122"/>
                <a:ea typeface="黑体" pitchFamily="49" charset="-122"/>
                <a:cs typeface="+mn-cs"/>
              </a:rPr>
              <a:t>1</a:t>
            </a:r>
            <a:r>
              <a:rPr kumimoji="0" lang="zh-CN" altLang="en-US" sz="1467" b="0" i="0" u="none" strike="noStrike" kern="1200" cap="none" spc="0" normalizeH="0" baseline="0" noProof="0" dirty="0">
                <a:ln>
                  <a:noFill/>
                </a:ln>
                <a:solidFill>
                  <a:prstClr val="white"/>
                </a:solidFill>
                <a:effectLst/>
                <a:uLnTx/>
                <a:uFillTx/>
                <a:latin typeface="黑体" pitchFamily="49" charset="-122"/>
                <a:ea typeface="黑体" pitchFamily="49" charset="-122"/>
                <a:cs typeface="+mn-cs"/>
              </a:rPr>
              <a:t>号</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67" b="0" i="0" u="none" strike="noStrike" kern="1200" cap="none" spc="0" normalizeH="0" baseline="0" noProof="0" dirty="0">
                <a:ln>
                  <a:noFill/>
                </a:ln>
                <a:solidFill>
                  <a:prstClr val="white"/>
                </a:solidFill>
                <a:effectLst/>
                <a:uLnTx/>
                <a:uFillTx/>
                <a:latin typeface="黑体" pitchFamily="49" charset="-122"/>
                <a:ea typeface="黑体" pitchFamily="49" charset="-122"/>
                <a:cs typeface="+mn-cs"/>
              </a:rPr>
              <a:t>电话：</a:t>
            </a:r>
            <a:r>
              <a:rPr kumimoji="0" lang="en-US" altLang="zh-CN" sz="1467" b="0" i="0" u="none" strike="noStrike" kern="1200" cap="none" spc="0" normalizeH="0" baseline="0" noProof="0" dirty="0">
                <a:ln>
                  <a:noFill/>
                </a:ln>
                <a:solidFill>
                  <a:prstClr val="white"/>
                </a:solidFill>
                <a:effectLst/>
                <a:uLnTx/>
                <a:uFillTx/>
                <a:latin typeface="黑体" pitchFamily="49" charset="-122"/>
                <a:ea typeface="黑体" pitchFamily="49" charset="-122"/>
                <a:cs typeface="+mn-cs"/>
              </a:rPr>
              <a:t>+</a:t>
            </a:r>
            <a:r>
              <a:rPr kumimoji="0" lang="en-US" altLang="zh-CN" sz="1467" b="0" i="0" u="none" strike="noStrike" kern="1200" cap="none" spc="0" normalizeH="0" baseline="0" noProof="0" dirty="0" smtClean="0">
                <a:ln>
                  <a:noFill/>
                </a:ln>
                <a:solidFill>
                  <a:prstClr val="white"/>
                </a:solidFill>
                <a:effectLst/>
                <a:uLnTx/>
                <a:uFillTx/>
                <a:latin typeface="黑体" pitchFamily="49" charset="-122"/>
                <a:ea typeface="黑体" pitchFamily="49" charset="-122"/>
                <a:cs typeface="+mn-cs"/>
              </a:rPr>
              <a:t>86 0453 8293288</a:t>
            </a:r>
            <a:endParaRPr kumimoji="0" lang="en-US" altLang="zh-CN" sz="1467" b="0" i="0" u="none" strike="noStrike" kern="1200" cap="none" spc="0" normalizeH="0" baseline="0" noProof="0" dirty="0">
              <a:ln>
                <a:noFill/>
              </a:ln>
              <a:solidFill>
                <a:prstClr val="white"/>
              </a:solidFill>
              <a:effectLst/>
              <a:uLnTx/>
              <a:uFillTx/>
              <a:latin typeface="黑体" pitchFamily="49" charset="-122"/>
              <a:ea typeface="黑体" pitchFamily="49" charset="-122"/>
              <a:cs typeface="+mn-cs"/>
            </a:endParaRPr>
          </a:p>
        </p:txBody>
      </p:sp>
      <p:sp>
        <p:nvSpPr>
          <p:cNvPr id="7" name="TextBox 45">
            <a:extLst>
              <a:ext uri="{FF2B5EF4-FFF2-40B4-BE49-F238E27FC236}">
                <a16:creationId xmlns:a16="http://schemas.microsoft.com/office/drawing/2014/main" id="{D8D7864E-9563-BC4C-A1A1-C74CAC360E51}"/>
              </a:ext>
            </a:extLst>
          </p:cNvPr>
          <p:cNvSpPr txBox="1"/>
          <p:nvPr/>
        </p:nvSpPr>
        <p:spPr>
          <a:xfrm>
            <a:off x="10076447" y="2510747"/>
            <a:ext cx="1269386" cy="1323439"/>
          </a:xfrm>
          <a:prstGeom prst="rect">
            <a:avLst/>
          </a:prstGeom>
          <a:noFill/>
        </p:spPr>
        <p:txBody>
          <a:bodyPr wrap="non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smtClean="0">
                <a:ln>
                  <a:noFill/>
                </a:ln>
                <a:solidFill>
                  <a:prstClr val="white"/>
                </a:solidFill>
                <a:effectLst/>
                <a:uLnTx/>
                <a:uFillTx/>
                <a:latin typeface="Montserrat Semi" charset="0"/>
                <a:ea typeface="Montserrat Semi" charset="0"/>
                <a:cs typeface="Montserrat Semi" charset="0"/>
              </a:rPr>
              <a:t>11</a:t>
            </a:r>
            <a:endParaRPr kumimoji="0" lang="en-US" sz="8000" b="1" i="0" u="none" strike="noStrike" kern="1200" cap="none" spc="0" normalizeH="0" baseline="0" noProof="0" dirty="0">
              <a:ln>
                <a:noFill/>
              </a:ln>
              <a:solidFill>
                <a:prstClr val="white"/>
              </a:solidFill>
              <a:effectLst/>
              <a:uLnTx/>
              <a:uFillTx/>
              <a:latin typeface="Montserrat Semi" charset="0"/>
              <a:ea typeface="Montserrat Semi" charset="0"/>
              <a:cs typeface="Montserrat Semi" charset="0"/>
            </a:endParaRPr>
          </a:p>
        </p:txBody>
      </p:sp>
      <p:sp>
        <p:nvSpPr>
          <p:cNvPr id="8" name="Subtitle 2">
            <a:extLst>
              <a:ext uri="{FF2B5EF4-FFF2-40B4-BE49-F238E27FC236}">
                <a16:creationId xmlns:a16="http://schemas.microsoft.com/office/drawing/2014/main" id="{39A8F26F-3787-324D-A554-3154E05E34C0}"/>
              </a:ext>
            </a:extLst>
          </p:cNvPr>
          <p:cNvSpPr txBox="1">
            <a:spLocks/>
          </p:cNvSpPr>
          <p:nvPr/>
        </p:nvSpPr>
        <p:spPr>
          <a:xfrm>
            <a:off x="10076448" y="3888343"/>
            <a:ext cx="1590898" cy="2118050"/>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ct val="150000"/>
              </a:lnSpc>
              <a:spcBef>
                <a:spcPct val="20000"/>
              </a:spcBef>
              <a:spcAft>
                <a:spcPts val="0"/>
              </a:spcAft>
              <a:buClrTx/>
              <a:buSzTx/>
              <a:buFont typeface="Arial"/>
              <a:buNone/>
              <a:tabLst/>
              <a:defRPr/>
            </a:pPr>
            <a:r>
              <a:rPr kumimoji="0" lang="zh-CN" altLang="en-US" sz="9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Poppins Light" charset="0"/>
              </a:rPr>
              <a:t>建筑面积</a:t>
            </a:r>
            <a:r>
              <a:rPr kumimoji="0" lang="zh-CN" altLang="en-US" sz="900" b="1" i="0" u="none" strike="noStrike" kern="1200" cap="none" spc="0" normalizeH="0" baseline="0" noProof="0" dirty="0" smtClean="0">
                <a:ln>
                  <a:noFill/>
                </a:ln>
                <a:solidFill>
                  <a:prstClr val="white"/>
                </a:solidFill>
                <a:effectLst/>
                <a:uLnTx/>
                <a:uFillTx/>
                <a:latin typeface="微软雅黑" pitchFamily="34" charset="-122"/>
                <a:ea typeface="微软雅黑" pitchFamily="34" charset="-122"/>
                <a:cs typeface="Poppins Light" charset="0"/>
              </a:rPr>
              <a:t>：</a:t>
            </a:r>
            <a:r>
              <a:rPr kumimoji="0" lang="en-US" altLang="zh-CN" sz="9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Poppins Light" charset="0"/>
              </a:rPr>
              <a:t>31058.43</a:t>
            </a:r>
            <a:r>
              <a:rPr kumimoji="0" lang="zh-CN" altLang="en-US" sz="900" b="1" i="0" u="none" strike="noStrike" kern="1200" cap="none" spc="0" normalizeH="0" baseline="0" noProof="0" dirty="0" smtClean="0">
                <a:ln>
                  <a:noFill/>
                </a:ln>
                <a:solidFill>
                  <a:prstClr val="white"/>
                </a:solidFill>
                <a:effectLst/>
                <a:uLnTx/>
                <a:uFillTx/>
                <a:latin typeface="微软雅黑" pitchFamily="34" charset="-122"/>
                <a:ea typeface="微软雅黑" pitchFamily="34" charset="-122"/>
                <a:cs typeface="Poppins Light" charset="0"/>
              </a:rPr>
              <a:t>㎡</a:t>
            </a:r>
            <a:r>
              <a:rPr kumimoji="0" lang="en-US" altLang="zh-CN" sz="9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Poppins Light" charset="0"/>
              </a:rPr>
              <a:t/>
            </a:r>
            <a:br>
              <a:rPr kumimoji="0" lang="en-US" altLang="zh-CN" sz="9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Poppins Light" charset="0"/>
              </a:rPr>
            </a:br>
            <a:r>
              <a:rPr kumimoji="0" lang="zh-CN" altLang="en-US" sz="9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Poppins Light" charset="0"/>
              </a:rPr>
              <a:t>房间数量</a:t>
            </a:r>
            <a:r>
              <a:rPr kumimoji="0" lang="zh-CN" altLang="en-US" sz="900" b="1" i="0" u="none" strike="noStrike" kern="1200" cap="none" spc="0" normalizeH="0" baseline="0" noProof="0" dirty="0" smtClean="0">
                <a:ln>
                  <a:noFill/>
                </a:ln>
                <a:solidFill>
                  <a:prstClr val="white"/>
                </a:solidFill>
                <a:effectLst/>
                <a:uLnTx/>
                <a:uFillTx/>
                <a:latin typeface="微软雅黑" pitchFamily="34" charset="-122"/>
                <a:ea typeface="微软雅黑" pitchFamily="34" charset="-122"/>
                <a:cs typeface="Poppins Light" charset="0"/>
              </a:rPr>
              <a:t>：</a:t>
            </a:r>
            <a:r>
              <a:rPr kumimoji="0" lang="en-US" altLang="zh-CN" sz="900" b="1" i="0" u="none" strike="noStrike" kern="1200" cap="none" spc="0" normalizeH="0" baseline="0" noProof="0" dirty="0" smtClean="0">
                <a:ln>
                  <a:noFill/>
                </a:ln>
                <a:solidFill>
                  <a:prstClr val="white"/>
                </a:solidFill>
                <a:effectLst/>
                <a:uLnTx/>
                <a:uFillTx/>
                <a:latin typeface="微软雅黑" pitchFamily="34" charset="-122"/>
                <a:ea typeface="微软雅黑" pitchFamily="34" charset="-122"/>
                <a:cs typeface="Poppins Light" charset="0"/>
              </a:rPr>
              <a:t>267</a:t>
            </a:r>
            <a:r>
              <a:rPr kumimoji="0" lang="zh-CN" altLang="en-US" sz="900" b="1" i="0" u="none" strike="noStrike" kern="1200" cap="none" spc="0" normalizeH="0" baseline="0" noProof="0" dirty="0" smtClean="0">
                <a:ln>
                  <a:noFill/>
                </a:ln>
                <a:solidFill>
                  <a:prstClr val="white"/>
                </a:solidFill>
                <a:effectLst/>
                <a:uLnTx/>
                <a:uFillTx/>
                <a:latin typeface="微软雅黑" pitchFamily="34" charset="-122"/>
                <a:ea typeface="微软雅黑" pitchFamily="34" charset="-122"/>
                <a:cs typeface="Poppins Light" charset="0"/>
              </a:rPr>
              <a:t>间</a:t>
            </a:r>
            <a:endParaRPr kumimoji="0" lang="en-US" altLang="zh-CN" sz="9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Poppins Light" charset="0"/>
            </a:endParaRPr>
          </a:p>
          <a:p>
            <a:pPr marL="0" marR="0" lvl="0" indent="0" algn="l" defTabSz="543818" rtl="0" eaLnBrk="1" fontAlgn="auto" latinLnBrk="0" hangingPunct="1">
              <a:lnSpc>
                <a:spcPct val="150000"/>
              </a:lnSpc>
              <a:spcBef>
                <a:spcPct val="20000"/>
              </a:spcBef>
              <a:spcAft>
                <a:spcPts val="0"/>
              </a:spcAft>
              <a:buClrTx/>
              <a:buSzTx/>
              <a:buFont typeface="Arial"/>
              <a:buNone/>
              <a:tabLst/>
              <a:defRPr/>
            </a:pPr>
            <a:r>
              <a:rPr kumimoji="0" lang="zh-CN" altLang="en-US" sz="9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Poppins Light" charset="0"/>
              </a:rPr>
              <a:t>开业时间：</a:t>
            </a:r>
            <a:r>
              <a:rPr kumimoji="0" lang="en-US" altLang="zh-CN" sz="900" b="1" i="0" u="none" strike="noStrike" kern="1200" cap="none" spc="0" normalizeH="0" baseline="0" noProof="0" dirty="0" smtClean="0">
                <a:ln>
                  <a:noFill/>
                </a:ln>
                <a:solidFill>
                  <a:prstClr val="white"/>
                </a:solidFill>
                <a:effectLst/>
                <a:uLnTx/>
                <a:uFillTx/>
                <a:latin typeface="微软雅黑" pitchFamily="34" charset="-122"/>
                <a:ea typeface="微软雅黑" pitchFamily="34" charset="-122"/>
                <a:cs typeface="Poppins Light" charset="0"/>
              </a:rPr>
              <a:t>2010</a:t>
            </a:r>
          </a:p>
          <a:p>
            <a:pPr marL="0" marR="0" lvl="0" indent="0" algn="l" defTabSz="543818" rtl="0" eaLnBrk="1" fontAlgn="auto" latinLnBrk="0" hangingPunct="1">
              <a:lnSpc>
                <a:spcPct val="150000"/>
              </a:lnSpc>
              <a:spcBef>
                <a:spcPct val="20000"/>
              </a:spcBef>
              <a:spcAft>
                <a:spcPts val="0"/>
              </a:spcAft>
              <a:buClrTx/>
              <a:buSzTx/>
              <a:buFont typeface="Arial"/>
              <a:buNone/>
              <a:tabLst/>
              <a:defRPr/>
            </a:pPr>
            <a:r>
              <a:rPr kumimoji="0" lang="zh-CN" altLang="en-US" sz="9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Poppins Light" charset="0"/>
              </a:rPr>
              <a:t>管理方</a:t>
            </a:r>
            <a:r>
              <a:rPr kumimoji="0" lang="zh-CN" altLang="en-US" sz="900" b="1" i="0" u="none" strike="noStrike" kern="1200" cap="none" spc="0" normalizeH="0" baseline="0" noProof="0" dirty="0" smtClean="0">
                <a:ln>
                  <a:noFill/>
                </a:ln>
                <a:solidFill>
                  <a:prstClr val="white"/>
                </a:solidFill>
                <a:effectLst/>
                <a:uLnTx/>
                <a:uFillTx/>
                <a:latin typeface="微软雅黑" pitchFamily="34" charset="-122"/>
                <a:ea typeface="微软雅黑" pitchFamily="34" charset="-122"/>
                <a:cs typeface="Poppins Light" charset="0"/>
              </a:rPr>
              <a:t>：洲际特许经营</a:t>
            </a:r>
            <a:endParaRPr kumimoji="0" lang="en-US" altLang="zh-CN" sz="900" b="1" i="0" u="none" strike="noStrike" kern="1200" cap="none" spc="0" normalizeH="0" baseline="0" noProof="0" dirty="0" smtClean="0">
              <a:ln>
                <a:noFill/>
              </a:ln>
              <a:solidFill>
                <a:prstClr val="white"/>
              </a:solidFill>
              <a:effectLst/>
              <a:uLnTx/>
              <a:uFillTx/>
              <a:latin typeface="微软雅黑" pitchFamily="34" charset="-122"/>
              <a:ea typeface="微软雅黑" pitchFamily="34" charset="-122"/>
              <a:cs typeface="Poppins Light" charset="0"/>
            </a:endParaRPr>
          </a:p>
          <a:p>
            <a:pPr marL="0" marR="0" lvl="0" indent="0" algn="l" defTabSz="543818" rtl="0" eaLnBrk="1" fontAlgn="auto" latinLnBrk="0" hangingPunct="1">
              <a:lnSpc>
                <a:spcPct val="150000"/>
              </a:lnSpc>
              <a:spcBef>
                <a:spcPct val="20000"/>
              </a:spcBef>
              <a:spcAft>
                <a:spcPts val="0"/>
              </a:spcAft>
              <a:buClrTx/>
              <a:buSzTx/>
              <a:buFont typeface="Arial"/>
              <a:buNone/>
              <a:tabLst/>
              <a:defRPr/>
            </a:pPr>
            <a:r>
              <a:rPr kumimoji="0" lang="zh-CN" altLang="en-US" sz="9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Poppins Light" charset="0"/>
              </a:rPr>
              <a:t>楼层：地上</a:t>
            </a:r>
            <a:r>
              <a:rPr kumimoji="0" lang="en-US" altLang="zh-CN" sz="9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Poppins Light" charset="0"/>
              </a:rPr>
              <a:t>7</a:t>
            </a:r>
            <a:r>
              <a:rPr kumimoji="0" lang="zh-CN" altLang="en-US" sz="900" b="1" i="0" u="none" strike="noStrike" kern="1200" cap="none" spc="0" normalizeH="0" baseline="0" noProof="0" dirty="0" smtClean="0">
                <a:ln>
                  <a:noFill/>
                </a:ln>
                <a:solidFill>
                  <a:prstClr val="white"/>
                </a:solidFill>
                <a:effectLst/>
                <a:uLnTx/>
                <a:uFillTx/>
                <a:latin typeface="微软雅黑" pitchFamily="34" charset="-122"/>
                <a:ea typeface="微软雅黑" pitchFamily="34" charset="-122"/>
                <a:cs typeface="Poppins Light" charset="0"/>
              </a:rPr>
              <a:t>层地下</a:t>
            </a:r>
            <a:r>
              <a:rPr kumimoji="0" lang="en-US" altLang="zh-CN" sz="9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Poppins Light" charset="0"/>
              </a:rPr>
              <a:t>1</a:t>
            </a:r>
            <a:r>
              <a:rPr kumimoji="0" lang="zh-CN" altLang="en-US" sz="900" b="1" i="0" u="none" strike="noStrike" kern="1200" cap="none" spc="0" normalizeH="0" baseline="0" noProof="0" dirty="0" smtClean="0">
                <a:ln>
                  <a:noFill/>
                </a:ln>
                <a:solidFill>
                  <a:prstClr val="white"/>
                </a:solidFill>
                <a:effectLst/>
                <a:uLnTx/>
                <a:uFillTx/>
                <a:latin typeface="微软雅黑" pitchFamily="34" charset="-122"/>
                <a:ea typeface="微软雅黑" pitchFamily="34" charset="-122"/>
                <a:cs typeface="Poppins Light" charset="0"/>
              </a:rPr>
              <a:t>层</a:t>
            </a:r>
            <a:endParaRPr kumimoji="0" lang="en-US" altLang="zh-CN" sz="900" b="1" i="0" u="none" strike="noStrike" kern="1200" cap="none" spc="0" normalizeH="0" baseline="0" noProof="0" dirty="0" smtClean="0">
              <a:ln>
                <a:noFill/>
              </a:ln>
              <a:solidFill>
                <a:prstClr val="white"/>
              </a:solidFill>
              <a:effectLst/>
              <a:uLnTx/>
              <a:uFillTx/>
              <a:latin typeface="微软雅黑" pitchFamily="34" charset="-122"/>
              <a:ea typeface="微软雅黑" pitchFamily="34" charset="-122"/>
              <a:cs typeface="Poppins Light" charset="0"/>
            </a:endParaRPr>
          </a:p>
          <a:p>
            <a:pPr marL="0" marR="0" lvl="0" indent="0" algn="l" defTabSz="543818" rtl="0" eaLnBrk="1" fontAlgn="auto" latinLnBrk="0" hangingPunct="1">
              <a:lnSpc>
                <a:spcPct val="150000"/>
              </a:lnSpc>
              <a:spcBef>
                <a:spcPct val="20000"/>
              </a:spcBef>
              <a:spcAft>
                <a:spcPts val="0"/>
              </a:spcAft>
              <a:buClrTx/>
              <a:buSzTx/>
              <a:buFont typeface="Arial"/>
              <a:buNone/>
              <a:tabLst/>
              <a:defRPr/>
            </a:pPr>
            <a:r>
              <a:rPr kumimoji="0" lang="zh-CN" altLang="en-US" sz="9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Poppins Light" charset="0"/>
              </a:rPr>
              <a:t>配置</a:t>
            </a:r>
            <a:r>
              <a:rPr kumimoji="0" lang="zh-CN" altLang="en-US" sz="900" b="1" i="0" u="none" strike="noStrike" kern="1200" cap="none" spc="0" normalizeH="0" baseline="0" noProof="0" dirty="0" smtClean="0">
                <a:ln>
                  <a:noFill/>
                </a:ln>
                <a:solidFill>
                  <a:prstClr val="white"/>
                </a:solidFill>
                <a:effectLst/>
                <a:uLnTx/>
                <a:uFillTx/>
                <a:latin typeface="微软雅黑" pitchFamily="34" charset="-122"/>
                <a:ea typeface="微软雅黑" pitchFamily="34" charset="-122"/>
                <a:cs typeface="Poppins Light" charset="0"/>
              </a:rPr>
              <a:t>：</a:t>
            </a:r>
            <a:r>
              <a:rPr kumimoji="0" lang="en-US" altLang="zh-CN" sz="900" b="1" i="0" u="none" strike="noStrike" kern="1200" cap="none" spc="0" normalizeH="0" baseline="0" noProof="0" dirty="0" smtClean="0">
                <a:ln>
                  <a:noFill/>
                </a:ln>
                <a:solidFill>
                  <a:prstClr val="white"/>
                </a:solidFill>
                <a:effectLst/>
                <a:uLnTx/>
                <a:uFillTx/>
                <a:latin typeface="微软雅黑" pitchFamily="34" charset="-122"/>
                <a:ea typeface="微软雅黑" pitchFamily="34" charset="-122"/>
                <a:cs typeface="Poppins Light" charset="0"/>
              </a:rPr>
              <a:t>8</a:t>
            </a:r>
            <a:r>
              <a:rPr kumimoji="0" lang="zh-CN" altLang="en-US" sz="9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Poppins Light" charset="0"/>
              </a:rPr>
              <a:t>间包房、</a:t>
            </a:r>
            <a:r>
              <a:rPr kumimoji="0" lang="en-US" altLang="zh-CN" sz="9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Poppins Light" charset="0"/>
              </a:rPr>
              <a:t>1</a:t>
            </a:r>
            <a:r>
              <a:rPr kumimoji="0" lang="zh-CN" altLang="en-US" sz="9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Poppins Light" charset="0"/>
              </a:rPr>
              <a:t>个大型宴会厅、</a:t>
            </a:r>
            <a:r>
              <a:rPr kumimoji="0" lang="en-US" altLang="zh-CN" sz="9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Poppins Light" charset="0"/>
              </a:rPr>
              <a:t>4</a:t>
            </a:r>
            <a:r>
              <a:rPr kumimoji="0" lang="zh-CN" altLang="en-US" sz="9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Poppins Light" charset="0"/>
              </a:rPr>
              <a:t>个小型会议室、</a:t>
            </a:r>
            <a:r>
              <a:rPr kumimoji="0" lang="en-US" altLang="zh-CN" sz="9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Poppins Light" charset="0"/>
              </a:rPr>
              <a:t>1</a:t>
            </a:r>
            <a:r>
              <a:rPr kumimoji="0" lang="zh-CN" altLang="en-US" sz="9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Poppins Light" charset="0"/>
              </a:rPr>
              <a:t>个</a:t>
            </a:r>
            <a:r>
              <a:rPr kumimoji="0" lang="zh-CN" altLang="en-US" sz="900" b="1" i="0" u="none" strike="noStrike" kern="1200" cap="none" spc="0" normalizeH="0" baseline="0" noProof="0" dirty="0" smtClean="0">
                <a:ln>
                  <a:noFill/>
                </a:ln>
                <a:solidFill>
                  <a:prstClr val="white"/>
                </a:solidFill>
                <a:effectLst/>
                <a:uLnTx/>
                <a:uFillTx/>
                <a:latin typeface="微软雅黑" pitchFamily="34" charset="-122"/>
                <a:ea typeface="微软雅黑" pitchFamily="34" charset="-122"/>
                <a:cs typeface="Poppins Light" charset="0"/>
              </a:rPr>
              <a:t>西餐厅</a:t>
            </a:r>
            <a:endParaRPr kumimoji="0" lang="en-US" altLang="zh-CN" sz="900" b="1" i="0" u="none" strike="noStrike" kern="1200" cap="none" spc="0" normalizeH="0" baseline="0" noProof="0" dirty="0" smtClean="0">
              <a:ln>
                <a:noFill/>
              </a:ln>
              <a:solidFill>
                <a:prstClr val="white"/>
              </a:solidFill>
              <a:effectLst/>
              <a:uLnTx/>
              <a:uFillTx/>
              <a:latin typeface="微软雅黑" pitchFamily="34" charset="-122"/>
              <a:ea typeface="微软雅黑" pitchFamily="34" charset="-122"/>
              <a:cs typeface="Poppins Light" charset="0"/>
            </a:endParaRPr>
          </a:p>
          <a:p>
            <a:pPr marL="0" marR="0" lvl="0" indent="0" algn="l" defTabSz="543818" rtl="0" eaLnBrk="1" fontAlgn="auto" latinLnBrk="0" hangingPunct="1">
              <a:lnSpc>
                <a:spcPct val="150000"/>
              </a:lnSpc>
              <a:spcBef>
                <a:spcPct val="20000"/>
              </a:spcBef>
              <a:spcAft>
                <a:spcPts val="0"/>
              </a:spcAft>
              <a:buClrTx/>
              <a:buSzTx/>
              <a:buFont typeface="Arial"/>
              <a:buNone/>
              <a:tabLst/>
              <a:defRPr/>
            </a:pPr>
            <a:r>
              <a:rPr kumimoji="0" lang="zh-CN" altLang="en-US" sz="9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Poppins Light" charset="0"/>
              </a:rPr>
              <a:t>车位：地上</a:t>
            </a:r>
            <a:r>
              <a:rPr kumimoji="0" lang="en-US" altLang="zh-CN" sz="9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Poppins Light" charset="0"/>
              </a:rPr>
              <a:t>40</a:t>
            </a:r>
            <a:r>
              <a:rPr kumimoji="0" lang="zh-CN" altLang="en-US" sz="9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Poppins Light" charset="0"/>
              </a:rPr>
              <a:t>、地下</a:t>
            </a:r>
            <a:r>
              <a:rPr kumimoji="0" lang="en-US" altLang="zh-CN" sz="9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Poppins Light" charset="0"/>
              </a:rPr>
              <a:t>38</a:t>
            </a:r>
          </a:p>
        </p:txBody>
      </p:sp>
      <p:sp>
        <p:nvSpPr>
          <p:cNvPr id="9" name="矩形 8"/>
          <p:cNvSpPr/>
          <p:nvPr/>
        </p:nvSpPr>
        <p:spPr>
          <a:xfrm>
            <a:off x="9912424" y="2564904"/>
            <a:ext cx="1754921" cy="3582549"/>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文中宋"/>
              <a:ea typeface="华文中宋"/>
              <a:cs typeface="+mn-cs"/>
            </a:endParaRPr>
          </a:p>
        </p:txBody>
      </p:sp>
    </p:spTree>
    <p:extLst>
      <p:ext uri="{BB962C8B-B14F-4D97-AF65-F5344CB8AC3E}">
        <p14:creationId xmlns:p14="http://schemas.microsoft.com/office/powerpoint/2010/main" val="454843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a:extLst>
              <a:ext uri="{FF2B5EF4-FFF2-40B4-BE49-F238E27FC236}">
                <a16:creationId xmlns:a16="http://schemas.microsoft.com/office/drawing/2014/main" id="{338B2CE6-EF7A-7F48-B6BA-19963104D5E8}"/>
              </a:ext>
            </a:extLst>
          </p:cNvPr>
          <p:cNvSpPr txBox="1"/>
          <p:nvPr/>
        </p:nvSpPr>
        <p:spPr>
          <a:xfrm>
            <a:off x="1434853" y="884367"/>
            <a:ext cx="861937" cy="523220"/>
          </a:xfrm>
          <a:prstGeom prst="rect">
            <a:avLst/>
          </a:prstGeom>
          <a:noFill/>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Montserrat Semi" charset="0"/>
                <a:ea typeface="Montserrat Semi" charset="0"/>
                <a:cs typeface="Montserrat Semi" charset="0"/>
              </a:rPr>
              <a:t>01</a:t>
            </a:r>
          </a:p>
        </p:txBody>
      </p:sp>
      <p:sp>
        <p:nvSpPr>
          <p:cNvPr id="23" name="TextBox 19">
            <a:extLst>
              <a:ext uri="{FF2B5EF4-FFF2-40B4-BE49-F238E27FC236}">
                <a16:creationId xmlns:a16="http://schemas.microsoft.com/office/drawing/2014/main" id="{146B598D-58B1-FD41-B806-D26E68CD7394}"/>
              </a:ext>
            </a:extLst>
          </p:cNvPr>
          <p:cNvSpPr txBox="1"/>
          <p:nvPr/>
        </p:nvSpPr>
        <p:spPr>
          <a:xfrm>
            <a:off x="1431775" y="2564904"/>
            <a:ext cx="585417" cy="523220"/>
          </a:xfrm>
          <a:prstGeom prst="rect">
            <a:avLst/>
          </a:prstGeom>
          <a:noFill/>
        </p:spPr>
        <p:txBody>
          <a:bodyPr wrap="non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Montserrat Semi" charset="0"/>
                <a:ea typeface="Montserrat Semi" charset="0"/>
                <a:cs typeface="Montserrat Semi" charset="0"/>
              </a:rPr>
              <a:t>02</a:t>
            </a:r>
          </a:p>
        </p:txBody>
      </p:sp>
      <p:sp>
        <p:nvSpPr>
          <p:cNvPr id="22" name="矩形 21"/>
          <p:cNvSpPr/>
          <p:nvPr/>
        </p:nvSpPr>
        <p:spPr>
          <a:xfrm>
            <a:off x="995380" y="1036628"/>
            <a:ext cx="266931" cy="252248"/>
          </a:xfrm>
          <a:prstGeom prst="rect">
            <a:avLst/>
          </a:prstGeom>
          <a:solidFill>
            <a:srgbClr val="62BB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文中宋"/>
              <a:ea typeface="华文中宋"/>
              <a:cs typeface="+mn-cs"/>
            </a:endParaRPr>
          </a:p>
        </p:txBody>
      </p:sp>
      <p:sp>
        <p:nvSpPr>
          <p:cNvPr id="26" name="矩形 25"/>
          <p:cNvSpPr/>
          <p:nvPr/>
        </p:nvSpPr>
        <p:spPr>
          <a:xfrm>
            <a:off x="995380" y="2700390"/>
            <a:ext cx="266931" cy="252248"/>
          </a:xfrm>
          <a:prstGeom prst="rect">
            <a:avLst/>
          </a:prstGeom>
          <a:solidFill>
            <a:srgbClr val="64B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文中宋"/>
              <a:ea typeface="华文中宋"/>
              <a:cs typeface="+mn-cs"/>
            </a:endParaRPr>
          </a:p>
        </p:txBody>
      </p:sp>
      <p:sp>
        <p:nvSpPr>
          <p:cNvPr id="28" name="矩形 27"/>
          <p:cNvSpPr/>
          <p:nvPr/>
        </p:nvSpPr>
        <p:spPr>
          <a:xfrm>
            <a:off x="6698499" y="1145977"/>
            <a:ext cx="266931" cy="252248"/>
          </a:xfrm>
          <a:prstGeom prst="rect">
            <a:avLst/>
          </a:prstGeom>
          <a:solidFill>
            <a:srgbClr val="A2D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文中宋"/>
              <a:ea typeface="华文中宋"/>
              <a:cs typeface="+mn-cs"/>
            </a:endParaRPr>
          </a:p>
        </p:txBody>
      </p:sp>
      <p:sp>
        <p:nvSpPr>
          <p:cNvPr id="31" name="TextBox 19">
            <a:extLst>
              <a:ext uri="{FF2B5EF4-FFF2-40B4-BE49-F238E27FC236}">
                <a16:creationId xmlns:a16="http://schemas.microsoft.com/office/drawing/2014/main" id="{146B598D-58B1-FD41-B806-D26E68CD7394}"/>
              </a:ext>
            </a:extLst>
          </p:cNvPr>
          <p:cNvSpPr txBox="1"/>
          <p:nvPr/>
        </p:nvSpPr>
        <p:spPr>
          <a:xfrm>
            <a:off x="7166767" y="1033572"/>
            <a:ext cx="585417" cy="523220"/>
          </a:xfrm>
          <a:prstGeom prst="rect">
            <a:avLst/>
          </a:prstGeom>
          <a:noFill/>
        </p:spPr>
        <p:txBody>
          <a:bodyPr wrap="non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00000"/>
                </a:solidFill>
                <a:effectLst/>
                <a:uLnTx/>
                <a:uFillTx/>
                <a:latin typeface="Montserrat Semi" charset="0"/>
                <a:ea typeface="Montserrat Semi" charset="0"/>
                <a:cs typeface="Montserrat Semi" charset="0"/>
              </a:rPr>
              <a:t>04</a:t>
            </a:r>
            <a:endParaRPr kumimoji="0" lang="en-US" sz="2800" b="1" i="0" u="none" strike="noStrike" kern="1200" cap="none" spc="0" normalizeH="0" baseline="0" noProof="0" dirty="0">
              <a:ln>
                <a:noFill/>
              </a:ln>
              <a:solidFill>
                <a:srgbClr val="000000"/>
              </a:solidFill>
              <a:effectLst/>
              <a:uLnTx/>
              <a:uFillTx/>
              <a:latin typeface="Montserrat Semi" charset="0"/>
              <a:ea typeface="Montserrat Semi" charset="0"/>
              <a:cs typeface="Montserrat Semi" charset="0"/>
            </a:endParaRPr>
          </a:p>
        </p:txBody>
      </p:sp>
      <p:graphicFrame>
        <p:nvGraphicFramePr>
          <p:cNvPr id="9" name="表格 8"/>
          <p:cNvGraphicFramePr>
            <a:graphicFrameLocks noGrp="1"/>
          </p:cNvGraphicFramePr>
          <p:nvPr>
            <p:extLst/>
          </p:nvPr>
        </p:nvGraphicFramePr>
        <p:xfrm>
          <a:off x="7335366" y="1958279"/>
          <a:ext cx="2865089" cy="891540"/>
        </p:xfrm>
        <a:graphic>
          <a:graphicData uri="http://schemas.openxmlformats.org/drawingml/2006/table">
            <a:tbl>
              <a:tblPr>
                <a:tableStyleId>{3B4B98B0-60AC-42C2-AFA5-B58CD77FA1E5}</a:tableStyleId>
              </a:tblPr>
              <a:tblGrid>
                <a:gridCol w="1568946">
                  <a:extLst>
                    <a:ext uri="{9D8B030D-6E8A-4147-A177-3AD203B41FA5}">
                      <a16:colId xmlns:a16="http://schemas.microsoft.com/office/drawing/2014/main" val="20000"/>
                    </a:ext>
                  </a:extLst>
                </a:gridCol>
                <a:gridCol w="1296143">
                  <a:extLst>
                    <a:ext uri="{9D8B030D-6E8A-4147-A177-3AD203B41FA5}">
                      <a16:colId xmlns:a16="http://schemas.microsoft.com/office/drawing/2014/main" val="20001"/>
                    </a:ext>
                  </a:extLst>
                </a:gridCol>
              </a:tblGrid>
              <a:tr h="171450">
                <a:tc>
                  <a:txBody>
                    <a:bodyPr/>
                    <a:lstStyle/>
                    <a:p>
                      <a:pPr algn="ctr" fontAlgn="ctr"/>
                      <a:r>
                        <a:rPr lang="zh-CN" altLang="en-US" sz="1400" u="none" strike="noStrike" dirty="0">
                          <a:effectLst/>
                          <a:latin typeface="+mn-ea"/>
                          <a:ea typeface="+mn-ea"/>
                        </a:rPr>
                        <a:t>占地面积</a:t>
                      </a:r>
                      <a:endParaRPr lang="zh-CN" altLang="en-US" sz="1400" b="0" i="0" u="none" strike="noStrike" dirty="0">
                        <a:solidFill>
                          <a:srgbClr val="000000"/>
                        </a:solidFill>
                        <a:effectLst/>
                        <a:latin typeface="+mn-ea"/>
                        <a:ea typeface="+mn-ea"/>
                      </a:endParaRPr>
                    </a:p>
                  </a:txBody>
                  <a:tcPr marL="9525" marR="9525" marT="9525" marB="0" anchor="ctr"/>
                </a:tc>
                <a:tc>
                  <a:txBody>
                    <a:bodyPr/>
                    <a:lstStyle/>
                    <a:p>
                      <a:pPr algn="l" rtl="0" fontAlgn="ctr"/>
                      <a:r>
                        <a:rPr lang="en-US" altLang="zh-CN" sz="1400" b="0" i="0" u="none" strike="noStrike" dirty="0" smtClean="0">
                          <a:solidFill>
                            <a:srgbClr val="000000"/>
                          </a:solidFill>
                          <a:effectLst/>
                          <a:latin typeface="华文中宋" panose="02010600040101010101" pitchFamily="2" charset="-122"/>
                          <a:ea typeface="华文中宋" panose="02010600040101010101" pitchFamily="2" charset="-122"/>
                        </a:rPr>
                        <a:t>9,574.00</a:t>
                      </a:r>
                      <a:endParaRPr lang="en-US" altLang="zh-CN" sz="1400" b="0" i="0" u="none" strike="noStrike" dirty="0">
                        <a:solidFill>
                          <a:srgbClr val="000000"/>
                        </a:solidFill>
                        <a:effectLst/>
                        <a:latin typeface="华文中宋" panose="02010600040101010101" pitchFamily="2" charset="-122"/>
                        <a:ea typeface="华文中宋" panose="02010600040101010101" pitchFamily="2" charset="-122"/>
                      </a:endParaRPr>
                    </a:p>
                  </a:txBody>
                  <a:tcPr marL="0" marR="0" marT="0" marB="0" anchor="ctr"/>
                </a:tc>
                <a:extLst>
                  <a:ext uri="{0D108BD9-81ED-4DB2-BD59-A6C34878D82A}">
                    <a16:rowId xmlns:a16="http://schemas.microsoft.com/office/drawing/2014/main" val="10000"/>
                  </a:ext>
                </a:extLst>
              </a:tr>
              <a:tr h="171450">
                <a:tc>
                  <a:txBody>
                    <a:bodyPr/>
                    <a:lstStyle/>
                    <a:p>
                      <a:pPr algn="ctr" fontAlgn="ctr"/>
                      <a:r>
                        <a:rPr lang="zh-CN" altLang="en-US" sz="1400" u="none" strike="noStrike" dirty="0">
                          <a:effectLst/>
                          <a:latin typeface="+mn-ea"/>
                          <a:ea typeface="+mn-ea"/>
                        </a:rPr>
                        <a:t>建筑地上面积</a:t>
                      </a:r>
                      <a:endParaRPr lang="zh-CN" altLang="en-US" sz="1400" b="0" i="0" u="none" strike="noStrike" dirty="0">
                        <a:solidFill>
                          <a:srgbClr val="000000"/>
                        </a:solidFill>
                        <a:effectLst/>
                        <a:latin typeface="+mn-ea"/>
                        <a:ea typeface="+mn-ea"/>
                      </a:endParaRPr>
                    </a:p>
                  </a:txBody>
                  <a:tcPr marL="9525" marR="9525" marT="9525" marB="0" anchor="ctr"/>
                </a:tc>
                <a:tc>
                  <a:txBody>
                    <a:bodyPr/>
                    <a:lstStyle/>
                    <a:p>
                      <a:pPr algn="l" rtl="0" fontAlgn="ctr"/>
                      <a:r>
                        <a:rPr lang="en-US" altLang="zh-CN" sz="1400" b="0" i="0" u="none" strike="noStrike" dirty="0" smtClean="0">
                          <a:solidFill>
                            <a:srgbClr val="000000"/>
                          </a:solidFill>
                          <a:effectLst/>
                          <a:latin typeface="华文中宋" panose="02010600040101010101" pitchFamily="2" charset="-122"/>
                          <a:ea typeface="华文中宋" panose="02010600040101010101" pitchFamily="2" charset="-122"/>
                        </a:rPr>
                        <a:t>26,795.43</a:t>
                      </a:r>
                      <a:endParaRPr lang="en-US" altLang="zh-CN" sz="1400" b="0" i="0" u="none" strike="noStrike" dirty="0">
                        <a:solidFill>
                          <a:srgbClr val="000000"/>
                        </a:solidFill>
                        <a:effectLst/>
                        <a:latin typeface="华文中宋" panose="02010600040101010101" pitchFamily="2" charset="-122"/>
                        <a:ea typeface="华文中宋" panose="02010600040101010101" pitchFamily="2" charset="-122"/>
                      </a:endParaRPr>
                    </a:p>
                  </a:txBody>
                  <a:tcPr marL="0" marR="0" marT="0" marB="0" anchor="ctr"/>
                </a:tc>
                <a:extLst>
                  <a:ext uri="{0D108BD9-81ED-4DB2-BD59-A6C34878D82A}">
                    <a16:rowId xmlns:a16="http://schemas.microsoft.com/office/drawing/2014/main" val="10001"/>
                  </a:ext>
                </a:extLst>
              </a:tr>
              <a:tr h="171450">
                <a:tc>
                  <a:txBody>
                    <a:bodyPr/>
                    <a:lstStyle/>
                    <a:p>
                      <a:pPr algn="ctr" fontAlgn="ctr"/>
                      <a:r>
                        <a:rPr lang="zh-CN" altLang="en-US" sz="1400" u="none" strike="noStrike" dirty="0">
                          <a:effectLst/>
                          <a:latin typeface="+mn-ea"/>
                          <a:ea typeface="+mn-ea"/>
                        </a:rPr>
                        <a:t>建筑地下面积</a:t>
                      </a:r>
                      <a:endParaRPr lang="zh-CN" altLang="en-US" sz="1400" b="0" i="0" u="none" strike="noStrike" dirty="0">
                        <a:solidFill>
                          <a:srgbClr val="000000"/>
                        </a:solidFill>
                        <a:effectLst/>
                        <a:latin typeface="+mn-ea"/>
                        <a:ea typeface="+mn-ea"/>
                      </a:endParaRPr>
                    </a:p>
                  </a:txBody>
                  <a:tcPr marL="9525" marR="9525" marT="9525" marB="0" anchor="ctr"/>
                </a:tc>
                <a:tc>
                  <a:txBody>
                    <a:bodyPr/>
                    <a:lstStyle/>
                    <a:p>
                      <a:pPr algn="l" rtl="0" fontAlgn="ctr"/>
                      <a:r>
                        <a:rPr lang="en-US" altLang="zh-CN" sz="1400" b="0" i="0" u="none" strike="noStrike" dirty="0" smtClean="0">
                          <a:solidFill>
                            <a:srgbClr val="000000"/>
                          </a:solidFill>
                          <a:effectLst/>
                          <a:latin typeface="华文中宋" panose="02010600040101010101" pitchFamily="2" charset="-122"/>
                          <a:ea typeface="华文中宋" panose="02010600040101010101" pitchFamily="2" charset="-122"/>
                        </a:rPr>
                        <a:t>4,263.00</a:t>
                      </a:r>
                      <a:endParaRPr lang="en-US" altLang="zh-CN" sz="1400" b="0" i="0" u="none" strike="noStrike" dirty="0">
                        <a:solidFill>
                          <a:srgbClr val="000000"/>
                        </a:solidFill>
                        <a:effectLst/>
                        <a:latin typeface="华文中宋" panose="02010600040101010101" pitchFamily="2" charset="-122"/>
                        <a:ea typeface="华文中宋" panose="02010600040101010101" pitchFamily="2" charset="-122"/>
                      </a:endParaRPr>
                    </a:p>
                  </a:txBody>
                  <a:tcPr marL="0" marR="0" marT="0" marB="0" anchor="ctr"/>
                </a:tc>
                <a:extLst>
                  <a:ext uri="{0D108BD9-81ED-4DB2-BD59-A6C34878D82A}">
                    <a16:rowId xmlns:a16="http://schemas.microsoft.com/office/drawing/2014/main" val="10002"/>
                  </a:ext>
                </a:extLst>
              </a:tr>
              <a:tr h="171450">
                <a:tc>
                  <a:txBody>
                    <a:bodyPr/>
                    <a:lstStyle/>
                    <a:p>
                      <a:pPr algn="ctr" fontAlgn="ctr"/>
                      <a:r>
                        <a:rPr lang="zh-CN" altLang="en-US" sz="1400" u="none" strike="noStrike">
                          <a:effectLst/>
                          <a:latin typeface="+mn-ea"/>
                          <a:ea typeface="+mn-ea"/>
                        </a:rPr>
                        <a:t>建筑面积小计</a:t>
                      </a:r>
                      <a:endParaRPr lang="zh-CN" altLang="en-US" sz="1400" b="0" i="0" u="none" strike="noStrike">
                        <a:solidFill>
                          <a:srgbClr val="000000"/>
                        </a:solidFill>
                        <a:effectLst/>
                        <a:latin typeface="+mn-ea"/>
                        <a:ea typeface="+mn-ea"/>
                      </a:endParaRPr>
                    </a:p>
                  </a:txBody>
                  <a:tcPr marL="9525" marR="9525" marT="9525" marB="0" anchor="ctr"/>
                </a:tc>
                <a:tc>
                  <a:txBody>
                    <a:bodyPr/>
                    <a:lstStyle/>
                    <a:p>
                      <a:pPr algn="l" rtl="0" fontAlgn="ctr"/>
                      <a:r>
                        <a:rPr lang="en-US" altLang="zh-CN" sz="1400" b="0" i="0" u="none" strike="noStrike" dirty="0" smtClean="0">
                          <a:solidFill>
                            <a:srgbClr val="000000"/>
                          </a:solidFill>
                          <a:effectLst/>
                          <a:latin typeface="华文中宋" panose="02010600040101010101" pitchFamily="2" charset="-122"/>
                          <a:ea typeface="华文中宋" panose="02010600040101010101" pitchFamily="2" charset="-122"/>
                        </a:rPr>
                        <a:t>31,058.43</a:t>
                      </a:r>
                      <a:endParaRPr lang="en-US" altLang="zh-CN" sz="1400" b="0" i="0" u="none" strike="noStrike" dirty="0">
                        <a:solidFill>
                          <a:srgbClr val="000000"/>
                        </a:solidFill>
                        <a:effectLst/>
                        <a:latin typeface="华文中宋" panose="02010600040101010101" pitchFamily="2" charset="-122"/>
                        <a:ea typeface="华文中宋" panose="02010600040101010101" pitchFamily="2" charset="-122"/>
                      </a:endParaRPr>
                    </a:p>
                  </a:txBody>
                  <a:tcPr marL="0" marR="0" marT="0" marB="0" anchor="ctr"/>
                </a:tc>
                <a:extLst>
                  <a:ext uri="{0D108BD9-81ED-4DB2-BD59-A6C34878D82A}">
                    <a16:rowId xmlns:a16="http://schemas.microsoft.com/office/drawing/2014/main" val="10003"/>
                  </a:ext>
                </a:extLst>
              </a:tr>
            </a:tbl>
          </a:graphicData>
        </a:graphic>
      </p:graphicFrame>
      <p:sp>
        <p:nvSpPr>
          <p:cNvPr id="18" name="TextBox 24">
            <a:extLst>
              <a:ext uri="{FF2B5EF4-FFF2-40B4-BE49-F238E27FC236}">
                <a16:creationId xmlns:a16="http://schemas.microsoft.com/office/drawing/2014/main" id="{DFC22915-0FE9-3B47-83B5-AFFB55E20653}"/>
              </a:ext>
            </a:extLst>
          </p:cNvPr>
          <p:cNvSpPr txBox="1"/>
          <p:nvPr/>
        </p:nvSpPr>
        <p:spPr>
          <a:xfrm>
            <a:off x="6663661" y="1556792"/>
            <a:ext cx="1798802" cy="259045"/>
          </a:xfrm>
          <a:prstGeom prst="rect">
            <a:avLst/>
          </a:prstGeom>
          <a:noFill/>
        </p:spPr>
        <p:txBody>
          <a:bodyPr wrap="square" rtlCol="0" anchor="t" anchorCtr="1">
            <a:spAutoFit/>
          </a:bodyPr>
          <a:lstStyle/>
          <a:p>
            <a:pPr marL="0" marR="0" lvl="0" indent="0" algn="l" defTabSz="914217" rtl="0" eaLnBrk="1" fontAlgn="auto" latinLnBrk="0" hangingPunct="1">
              <a:lnSpc>
                <a:spcPts val="1340"/>
              </a:lnSpc>
              <a:spcBef>
                <a:spcPts val="0"/>
              </a:spcBef>
              <a:spcAft>
                <a:spcPts val="0"/>
              </a:spcAft>
              <a:buClrTx/>
              <a:buSzTx/>
              <a:buFontTx/>
              <a:buNone/>
              <a:tabLst/>
              <a:defRPr/>
            </a:pPr>
            <a:r>
              <a:rPr kumimoji="0" lang="zh-CN" altLang="en-US" sz="1200" b="1" i="0" u="none" strike="noStrike" kern="1200" cap="none" spc="0" normalizeH="0" baseline="0" noProof="0" dirty="0" smtClean="0">
                <a:ln>
                  <a:noFill/>
                </a:ln>
                <a:solidFill>
                  <a:srgbClr val="000000"/>
                </a:solidFill>
                <a:effectLst/>
                <a:uLnTx/>
                <a:uFillTx/>
                <a:latin typeface="Microsoft YaHei" charset="-122"/>
                <a:ea typeface="Microsoft YaHei" charset="-122"/>
                <a:cs typeface="Microsoft YaHei" charset="-122"/>
              </a:rPr>
              <a:t>面积</a:t>
            </a:r>
            <a:endParaRPr kumimoji="0" lang="en-US" sz="1200" b="1" i="0" u="none" strike="noStrike" kern="1200" cap="none" spc="0" normalizeH="0" baseline="0" noProof="0" dirty="0">
              <a:ln>
                <a:noFill/>
              </a:ln>
              <a:solidFill>
                <a:srgbClr val="000000"/>
              </a:solidFill>
              <a:effectLst/>
              <a:uLnTx/>
              <a:uFillTx/>
              <a:latin typeface="Microsoft YaHei" charset="-122"/>
              <a:ea typeface="Microsoft YaHei" charset="-122"/>
              <a:cs typeface="Microsoft YaHei" charset="-122"/>
            </a:endParaRPr>
          </a:p>
        </p:txBody>
      </p:sp>
      <p:cxnSp>
        <p:nvCxnSpPr>
          <p:cNvPr id="19" name="Straight Connector 25">
            <a:extLst>
              <a:ext uri="{FF2B5EF4-FFF2-40B4-BE49-F238E27FC236}">
                <a16:creationId xmlns:a16="http://schemas.microsoft.com/office/drawing/2014/main" id="{0A918C8C-DC13-8D44-BFB3-1AB8B6C4B275}"/>
              </a:ext>
            </a:extLst>
          </p:cNvPr>
          <p:cNvCxnSpPr/>
          <p:nvPr/>
        </p:nvCxnSpPr>
        <p:spPr>
          <a:xfrm>
            <a:off x="7422786" y="1830845"/>
            <a:ext cx="297764"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4">
            <a:extLst>
              <a:ext uri="{FF2B5EF4-FFF2-40B4-BE49-F238E27FC236}">
                <a16:creationId xmlns:a16="http://schemas.microsoft.com/office/drawing/2014/main" id="{DFC22915-0FE9-3B47-83B5-AFFB55E20653}"/>
              </a:ext>
            </a:extLst>
          </p:cNvPr>
          <p:cNvSpPr txBox="1"/>
          <p:nvPr/>
        </p:nvSpPr>
        <p:spPr>
          <a:xfrm>
            <a:off x="767408" y="1412776"/>
            <a:ext cx="1798802" cy="259045"/>
          </a:xfrm>
          <a:prstGeom prst="rect">
            <a:avLst/>
          </a:prstGeom>
          <a:noFill/>
        </p:spPr>
        <p:txBody>
          <a:bodyPr wrap="square" rtlCol="0" anchor="t" anchorCtr="1">
            <a:spAutoFit/>
          </a:bodyPr>
          <a:lstStyle/>
          <a:p>
            <a:pPr marL="0" marR="0" lvl="0" indent="0" algn="l" defTabSz="914217" rtl="0" eaLnBrk="1" fontAlgn="auto" latinLnBrk="0" hangingPunct="1">
              <a:lnSpc>
                <a:spcPts val="134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srgbClr val="000000"/>
                </a:solidFill>
                <a:effectLst/>
                <a:uLnTx/>
                <a:uFillTx/>
                <a:latin typeface="Microsoft YaHei" charset="-122"/>
                <a:ea typeface="Microsoft YaHei" charset="-122"/>
                <a:cs typeface="Microsoft YaHei" charset="-122"/>
              </a:rPr>
              <a:t>股东</a:t>
            </a:r>
            <a:endParaRPr kumimoji="0" lang="en-US" sz="1200" b="1" i="0" u="none" strike="noStrike" kern="1200" cap="none" spc="0" normalizeH="0" baseline="0" noProof="0" dirty="0">
              <a:ln>
                <a:noFill/>
              </a:ln>
              <a:solidFill>
                <a:srgbClr val="000000"/>
              </a:solidFill>
              <a:effectLst/>
              <a:uLnTx/>
              <a:uFillTx/>
              <a:latin typeface="Microsoft YaHei" charset="-122"/>
              <a:ea typeface="Microsoft YaHei" charset="-122"/>
              <a:cs typeface="Microsoft YaHei" charset="-122"/>
            </a:endParaRPr>
          </a:p>
        </p:txBody>
      </p:sp>
      <p:cxnSp>
        <p:nvCxnSpPr>
          <p:cNvPr id="34" name="Straight Connector 25">
            <a:extLst>
              <a:ext uri="{FF2B5EF4-FFF2-40B4-BE49-F238E27FC236}">
                <a16:creationId xmlns:a16="http://schemas.microsoft.com/office/drawing/2014/main" id="{0A918C8C-DC13-8D44-BFB3-1AB8B6C4B275}"/>
              </a:ext>
            </a:extLst>
          </p:cNvPr>
          <p:cNvCxnSpPr/>
          <p:nvPr/>
        </p:nvCxnSpPr>
        <p:spPr>
          <a:xfrm>
            <a:off x="1526533" y="1686829"/>
            <a:ext cx="297764"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1231950" y="1700808"/>
            <a:ext cx="457601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smtClean="0">
                <a:ln>
                  <a:noFill/>
                </a:ln>
                <a:solidFill>
                  <a:prstClr val="black"/>
                </a:solidFill>
                <a:effectLst/>
                <a:uLnTx/>
                <a:uFillTx/>
                <a:latin typeface="华文中宋"/>
                <a:ea typeface="华文中宋"/>
                <a:cs typeface="+mn-cs"/>
              </a:rPr>
              <a:t>New Sincere Investments Limited 95%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smtClean="0">
                <a:ln>
                  <a:noFill/>
                </a:ln>
                <a:solidFill>
                  <a:prstClr val="black"/>
                </a:solidFill>
                <a:effectLst/>
                <a:uLnTx/>
                <a:uFillTx/>
                <a:latin typeface="华文中宋"/>
                <a:ea typeface="华文中宋"/>
                <a:cs typeface="+mn-cs"/>
              </a:rPr>
              <a:t>牡丹江市</a:t>
            </a:r>
            <a:r>
              <a:rPr kumimoji="0" lang="zh-CN" altLang="en-US" sz="1400" b="0" i="0" u="none" strike="noStrike" kern="1200" cap="none" spc="0" normalizeH="0" baseline="0" noProof="0" dirty="0">
                <a:ln>
                  <a:noFill/>
                </a:ln>
                <a:solidFill>
                  <a:prstClr val="black"/>
                </a:solidFill>
                <a:effectLst/>
                <a:uLnTx/>
                <a:uFillTx/>
                <a:latin typeface="华文中宋"/>
                <a:ea typeface="华文中宋"/>
                <a:cs typeface="+mn-cs"/>
              </a:rPr>
              <a:t>国有资产投资控股</a:t>
            </a:r>
            <a:r>
              <a:rPr kumimoji="0" lang="zh-CN" altLang="en-US" sz="1400" b="0" i="0" u="none" strike="noStrike" kern="1200" cap="none" spc="0" normalizeH="0" baseline="0" noProof="0" dirty="0" smtClean="0">
                <a:ln>
                  <a:noFill/>
                </a:ln>
                <a:solidFill>
                  <a:prstClr val="black"/>
                </a:solidFill>
                <a:effectLst/>
                <a:uLnTx/>
                <a:uFillTx/>
                <a:latin typeface="华文中宋"/>
                <a:ea typeface="华文中宋"/>
                <a:cs typeface="+mn-cs"/>
              </a:rPr>
              <a:t>有限公司 </a:t>
            </a:r>
            <a:r>
              <a:rPr kumimoji="0" lang="en-US" altLang="zh-CN" sz="1400" b="0" i="0" u="none" strike="noStrike" kern="1200" cap="none" spc="0" normalizeH="0" baseline="0" noProof="0" dirty="0" smtClean="0">
                <a:ln>
                  <a:noFill/>
                </a:ln>
                <a:solidFill>
                  <a:prstClr val="black"/>
                </a:solidFill>
                <a:effectLst/>
                <a:uLnTx/>
                <a:uFillTx/>
                <a:latin typeface="华文中宋"/>
                <a:ea typeface="华文中宋"/>
                <a:cs typeface="+mn-cs"/>
              </a:rPr>
              <a:t>5%</a:t>
            </a:r>
          </a:p>
        </p:txBody>
      </p:sp>
      <p:sp>
        <p:nvSpPr>
          <p:cNvPr id="36" name="TextBox 24">
            <a:extLst>
              <a:ext uri="{FF2B5EF4-FFF2-40B4-BE49-F238E27FC236}">
                <a16:creationId xmlns:a16="http://schemas.microsoft.com/office/drawing/2014/main" id="{DFC22915-0FE9-3B47-83B5-AFFB55E20653}"/>
              </a:ext>
            </a:extLst>
          </p:cNvPr>
          <p:cNvSpPr txBox="1"/>
          <p:nvPr/>
        </p:nvSpPr>
        <p:spPr>
          <a:xfrm>
            <a:off x="924896" y="3109899"/>
            <a:ext cx="1798802" cy="259045"/>
          </a:xfrm>
          <a:prstGeom prst="rect">
            <a:avLst/>
          </a:prstGeom>
          <a:noFill/>
        </p:spPr>
        <p:txBody>
          <a:bodyPr wrap="square" rtlCol="0" anchor="t" anchorCtr="1">
            <a:spAutoFit/>
          </a:bodyPr>
          <a:lstStyle/>
          <a:p>
            <a:pPr marL="0" marR="0" lvl="0" indent="0" algn="l" defTabSz="914217" rtl="0" eaLnBrk="1" fontAlgn="auto" latinLnBrk="0" hangingPunct="1">
              <a:lnSpc>
                <a:spcPts val="1340"/>
              </a:lnSpc>
              <a:spcBef>
                <a:spcPts val="0"/>
              </a:spcBef>
              <a:spcAft>
                <a:spcPts val="0"/>
              </a:spcAft>
              <a:buClrTx/>
              <a:buSzTx/>
              <a:buFontTx/>
              <a:buNone/>
              <a:tabLst/>
              <a:defRPr/>
            </a:pPr>
            <a:r>
              <a:rPr kumimoji="0" lang="zh-CN" altLang="en-US" sz="1200" b="1" i="0" u="none" strike="noStrike" kern="1200" cap="none" spc="0" normalizeH="0" baseline="0" noProof="0" dirty="0" smtClean="0">
                <a:ln>
                  <a:noFill/>
                </a:ln>
                <a:solidFill>
                  <a:srgbClr val="000000"/>
                </a:solidFill>
                <a:effectLst/>
                <a:uLnTx/>
                <a:uFillTx/>
                <a:latin typeface="Microsoft YaHei" charset="-122"/>
                <a:ea typeface="Microsoft YaHei" charset="-122"/>
                <a:cs typeface="Microsoft YaHei" charset="-122"/>
              </a:rPr>
              <a:t>出售方式</a:t>
            </a:r>
            <a:endParaRPr kumimoji="0" lang="en-US" sz="1200" b="1" i="0" u="none" strike="noStrike" kern="1200" cap="none" spc="0" normalizeH="0" baseline="0" noProof="0" dirty="0">
              <a:ln>
                <a:noFill/>
              </a:ln>
              <a:solidFill>
                <a:srgbClr val="000000"/>
              </a:solidFill>
              <a:effectLst/>
              <a:uLnTx/>
              <a:uFillTx/>
              <a:latin typeface="Microsoft YaHei" charset="-122"/>
              <a:ea typeface="Microsoft YaHei" charset="-122"/>
              <a:cs typeface="Microsoft YaHei" charset="-122"/>
            </a:endParaRPr>
          </a:p>
        </p:txBody>
      </p:sp>
      <p:cxnSp>
        <p:nvCxnSpPr>
          <p:cNvPr id="37" name="Straight Connector 25">
            <a:extLst>
              <a:ext uri="{FF2B5EF4-FFF2-40B4-BE49-F238E27FC236}">
                <a16:creationId xmlns:a16="http://schemas.microsoft.com/office/drawing/2014/main" id="{0A918C8C-DC13-8D44-BFB3-1AB8B6C4B275}"/>
              </a:ext>
            </a:extLst>
          </p:cNvPr>
          <p:cNvCxnSpPr/>
          <p:nvPr/>
        </p:nvCxnSpPr>
        <p:spPr>
          <a:xfrm>
            <a:off x="1526533" y="3383466"/>
            <a:ext cx="297764"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1018757" y="3441495"/>
            <a:ext cx="54372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华文中宋"/>
                <a:ea typeface="华文中宋"/>
                <a:cs typeface="+mn-cs"/>
              </a:rPr>
              <a:t>1</a:t>
            </a:r>
            <a:r>
              <a:rPr kumimoji="0" lang="zh-CN" altLang="en-US" sz="1400" b="0" i="0" u="none" strike="noStrike" kern="1200" cap="none" spc="0" normalizeH="0" baseline="0" noProof="0" dirty="0">
                <a:ln>
                  <a:noFill/>
                </a:ln>
                <a:solidFill>
                  <a:prstClr val="black"/>
                </a:solidFill>
                <a:effectLst/>
                <a:uLnTx/>
                <a:uFillTx/>
                <a:latin typeface="华文中宋"/>
                <a:ea typeface="华文中宋"/>
                <a:cs typeface="+mn-cs"/>
              </a:rPr>
              <a:t>、纯酒店项目；酒店一期为假日酒店，酒店二期由政府占用并使用，已被政府建成了政府接待处，后续是需要和政府签署退地协议。</a:t>
            </a:r>
            <a:r>
              <a:rPr kumimoji="0" lang="en-US" altLang="zh-CN" sz="1400" b="0" i="0" u="none" strike="noStrike" kern="1200" cap="none" spc="0" normalizeH="0" baseline="0" noProof="0" dirty="0">
                <a:ln>
                  <a:noFill/>
                </a:ln>
                <a:solidFill>
                  <a:prstClr val="black"/>
                </a:solidFill>
                <a:effectLst/>
                <a:uLnTx/>
                <a:uFillTx/>
                <a:latin typeface="华文中宋"/>
                <a:ea typeface="华文中宋"/>
                <a:cs typeface="+mn-cs"/>
              </a:rPr>
              <a:t>2</a:t>
            </a:r>
            <a:r>
              <a:rPr kumimoji="0" lang="zh-CN" altLang="en-US" sz="1400" b="0" i="0" u="none" strike="noStrike" kern="1200" cap="none" spc="0" normalizeH="0" baseline="0" noProof="0" dirty="0">
                <a:ln>
                  <a:noFill/>
                </a:ln>
                <a:solidFill>
                  <a:prstClr val="black"/>
                </a:solidFill>
                <a:effectLst/>
                <a:uLnTx/>
                <a:uFillTx/>
                <a:latin typeface="华文中宋"/>
                <a:ea typeface="华文中宋"/>
                <a:cs typeface="+mn-cs"/>
              </a:rPr>
              <a:t>、可做境外股</a:t>
            </a:r>
            <a:r>
              <a:rPr kumimoji="0" lang="zh-CN" altLang="en-US" sz="1400" b="0" i="0" u="none" strike="noStrike" kern="1200" cap="none" spc="0" normalizeH="0" baseline="0" noProof="0" dirty="0" smtClean="0">
                <a:ln>
                  <a:noFill/>
                </a:ln>
                <a:solidFill>
                  <a:prstClr val="black"/>
                </a:solidFill>
                <a:effectLst/>
                <a:uLnTx/>
                <a:uFillTx/>
                <a:latin typeface="华文中宋"/>
                <a:ea typeface="华文中宋"/>
                <a:cs typeface="+mn-cs"/>
              </a:rPr>
              <a:t>转（已换签为特许合同）；</a:t>
            </a:r>
            <a:endParaRPr kumimoji="0" lang="zh-CN" altLang="en-US" sz="1400" b="0" i="0" u="none" strike="noStrike" kern="1200" cap="none" spc="0" normalizeH="0" baseline="0" noProof="0" dirty="0">
              <a:ln>
                <a:noFill/>
              </a:ln>
              <a:solidFill>
                <a:prstClr val="black"/>
              </a:solidFill>
              <a:effectLst/>
              <a:uLnTx/>
              <a:uFillTx/>
              <a:latin typeface="华文中宋"/>
              <a:ea typeface="华文中宋"/>
              <a:cs typeface="+mn-cs"/>
            </a:endParaRPr>
          </a:p>
        </p:txBody>
      </p:sp>
    </p:spTree>
    <p:extLst>
      <p:ext uri="{BB962C8B-B14F-4D97-AF65-F5344CB8AC3E}">
        <p14:creationId xmlns:p14="http://schemas.microsoft.com/office/powerpoint/2010/main" val="23313461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a:extLst>
              <a:ext uri="{FF2B5EF4-FFF2-40B4-BE49-F238E27FC236}">
                <a16:creationId xmlns:a16="http://schemas.microsoft.com/office/drawing/2014/main" id="{338B2CE6-EF7A-7F48-B6BA-19963104D5E8}"/>
              </a:ext>
            </a:extLst>
          </p:cNvPr>
          <p:cNvSpPr txBox="1"/>
          <p:nvPr/>
        </p:nvSpPr>
        <p:spPr>
          <a:xfrm>
            <a:off x="4367808" y="332656"/>
            <a:ext cx="861937" cy="707886"/>
          </a:xfrm>
          <a:prstGeom prst="rect">
            <a:avLst/>
          </a:prstGeom>
          <a:noFill/>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000000"/>
                </a:solidFill>
                <a:effectLst/>
                <a:uLnTx/>
                <a:uFillTx/>
                <a:latin typeface="Montserrat Semi" charset="0"/>
                <a:ea typeface="Montserrat Semi" charset="0"/>
                <a:cs typeface="Montserrat Semi" charset="0"/>
              </a:rPr>
              <a:t>06</a:t>
            </a:r>
            <a:endParaRPr kumimoji="0" lang="en-US" sz="4000" b="1" i="0" u="none" strike="noStrike" kern="1200" cap="none" spc="0" normalizeH="0" baseline="0" noProof="0" dirty="0">
              <a:ln>
                <a:noFill/>
              </a:ln>
              <a:solidFill>
                <a:srgbClr val="000000"/>
              </a:solidFill>
              <a:effectLst/>
              <a:uLnTx/>
              <a:uFillTx/>
              <a:latin typeface="Montserrat Semi" charset="0"/>
              <a:ea typeface="Montserrat Semi" charset="0"/>
              <a:cs typeface="Montserrat Semi" charset="0"/>
            </a:endParaRPr>
          </a:p>
        </p:txBody>
      </p:sp>
      <p:sp>
        <p:nvSpPr>
          <p:cNvPr id="6" name="Subtitle 2">
            <a:extLst>
              <a:ext uri="{FF2B5EF4-FFF2-40B4-BE49-F238E27FC236}">
                <a16:creationId xmlns:a16="http://schemas.microsoft.com/office/drawing/2014/main" id="{EA885019-198C-E54E-8C0E-879743EB9D07}"/>
              </a:ext>
            </a:extLst>
          </p:cNvPr>
          <p:cNvSpPr txBox="1">
            <a:spLocks/>
          </p:cNvSpPr>
          <p:nvPr/>
        </p:nvSpPr>
        <p:spPr>
          <a:xfrm>
            <a:off x="4333104" y="1415559"/>
            <a:ext cx="2449833" cy="1494803"/>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277200" algn="l" defTabSz="543818" rtl="0" eaLnBrk="1" fontAlgn="auto" latinLnBrk="0" hangingPunct="1">
              <a:lnSpc>
                <a:spcPct val="150000"/>
              </a:lnSpc>
              <a:spcBef>
                <a:spcPct val="20000"/>
              </a:spcBef>
              <a:spcAft>
                <a:spcPts val="0"/>
              </a:spcAft>
              <a:buClrTx/>
              <a:buSzTx/>
              <a:buFont typeface="Arial"/>
              <a:buNone/>
              <a:tabLst/>
              <a:defRPr/>
            </a:pPr>
            <a:r>
              <a:rPr kumimoji="0" lang="zh-CN" altLang="en-US" sz="1000" b="0" i="0" u="none" strike="noStrike" kern="1200" cap="none" spc="0" normalizeH="0" baseline="0" noProof="0" dirty="0">
                <a:ln>
                  <a:noFill/>
                </a:ln>
                <a:solidFill>
                  <a:srgbClr val="A5A5A5">
                    <a:lumMod val="75000"/>
                  </a:srgbClr>
                </a:solidFill>
                <a:effectLst/>
                <a:uLnTx/>
                <a:uFillTx/>
                <a:latin typeface="Microsoft YaHei" panose="020B0503020204020204" pitchFamily="34" charset="-122"/>
                <a:ea typeface="Microsoft YaHei" panose="020B0503020204020204" pitchFamily="34" charset="-122"/>
              </a:rPr>
              <a:t>牡丹江市已开发利用的主要风景名胜古迹及人文景点有火山口国家森林公园、牡丹峰国家森林公园和国家自然保护区、雪乡滑雪</a:t>
            </a:r>
            <a:r>
              <a:rPr kumimoji="0" lang="zh-CN" altLang="en-US" sz="1000" b="0" i="0" u="none" strike="noStrike" kern="1200" cap="none" spc="0" normalizeH="0" baseline="0" noProof="0" dirty="0" smtClean="0">
                <a:ln>
                  <a:noFill/>
                </a:ln>
                <a:solidFill>
                  <a:srgbClr val="A5A5A5">
                    <a:lumMod val="75000"/>
                  </a:srgbClr>
                </a:solidFill>
                <a:effectLst/>
                <a:uLnTx/>
                <a:uFillTx/>
                <a:latin typeface="Microsoft YaHei" panose="020B0503020204020204" pitchFamily="34" charset="-122"/>
                <a:ea typeface="Microsoft YaHei" panose="020B0503020204020204" pitchFamily="34" charset="-122"/>
              </a:rPr>
              <a:t>场、</a:t>
            </a:r>
            <a:r>
              <a:rPr kumimoji="0" lang="zh-CN" altLang="en-US" sz="1000" b="0" i="0" u="none" strike="noStrike" kern="1200" cap="none" spc="0" normalizeH="0" baseline="0" noProof="0" dirty="0">
                <a:ln>
                  <a:noFill/>
                </a:ln>
                <a:solidFill>
                  <a:srgbClr val="A5A5A5">
                    <a:lumMod val="75000"/>
                  </a:srgbClr>
                </a:solidFill>
                <a:effectLst/>
                <a:uLnTx/>
                <a:uFillTx/>
                <a:latin typeface="Microsoft YaHei" panose="020B0503020204020204" pitchFamily="34" charset="-122"/>
                <a:ea typeface="Microsoft YaHei" panose="020B0503020204020204" pitchFamily="34" charset="-122"/>
              </a:rPr>
              <a:t>八女投江纪念</a:t>
            </a:r>
            <a:r>
              <a:rPr kumimoji="0" lang="zh-CN" altLang="en-US" sz="1000" b="0" i="0" u="none" strike="noStrike" kern="1200" cap="none" spc="0" normalizeH="0" baseline="0" noProof="0" dirty="0" smtClean="0">
                <a:ln>
                  <a:noFill/>
                </a:ln>
                <a:solidFill>
                  <a:srgbClr val="A5A5A5">
                    <a:lumMod val="75000"/>
                  </a:srgbClr>
                </a:solidFill>
                <a:effectLst/>
                <a:uLnTx/>
                <a:uFillTx/>
                <a:latin typeface="Microsoft YaHei" panose="020B0503020204020204" pitchFamily="34" charset="-122"/>
                <a:ea typeface="Microsoft YaHei" panose="020B0503020204020204" pitchFamily="34" charset="-122"/>
              </a:rPr>
              <a:t>群雕等。</a:t>
            </a:r>
            <a:r>
              <a:rPr kumimoji="0" lang="en-US" altLang="zh-CN" sz="1000" b="0" i="0" u="none" strike="noStrike" kern="1200" cap="none" spc="0" normalizeH="0" baseline="0" noProof="0" dirty="0">
                <a:ln>
                  <a:noFill/>
                </a:ln>
                <a:solidFill>
                  <a:srgbClr val="A5A5A5">
                    <a:lumMod val="75000"/>
                  </a:srgbClr>
                </a:solidFill>
                <a:effectLst/>
                <a:uLnTx/>
                <a:uFillTx/>
                <a:latin typeface="Microsoft YaHei" panose="020B0503020204020204" pitchFamily="34" charset="-122"/>
                <a:ea typeface="Microsoft YaHei" panose="020B0503020204020204" pitchFamily="34" charset="-122"/>
              </a:rPr>
              <a:t>2017</a:t>
            </a:r>
            <a:r>
              <a:rPr kumimoji="0" lang="zh-CN" altLang="en-US" sz="1000" b="0" i="0" u="none" strike="noStrike" kern="1200" cap="none" spc="0" normalizeH="0" baseline="0" noProof="0" dirty="0">
                <a:ln>
                  <a:noFill/>
                </a:ln>
                <a:solidFill>
                  <a:srgbClr val="A5A5A5">
                    <a:lumMod val="75000"/>
                  </a:srgbClr>
                </a:solidFill>
                <a:effectLst/>
                <a:uLnTx/>
                <a:uFillTx/>
                <a:latin typeface="Microsoft YaHei" panose="020B0503020204020204" pitchFamily="34" charset="-122"/>
                <a:ea typeface="Microsoft YaHei" panose="020B0503020204020204" pitchFamily="34" charset="-122"/>
              </a:rPr>
              <a:t>年</a:t>
            </a:r>
            <a:r>
              <a:rPr kumimoji="0" lang="en-US" altLang="zh-CN" sz="1000" b="0" i="0" u="none" strike="noStrike" kern="1200" cap="none" spc="0" normalizeH="0" baseline="0" noProof="0" dirty="0">
                <a:ln>
                  <a:noFill/>
                </a:ln>
                <a:solidFill>
                  <a:srgbClr val="A5A5A5">
                    <a:lumMod val="75000"/>
                  </a:srgbClr>
                </a:solidFill>
                <a:effectLst/>
                <a:uLnTx/>
                <a:uFillTx/>
                <a:latin typeface="Microsoft YaHei" panose="020B0503020204020204" pitchFamily="34" charset="-122"/>
                <a:ea typeface="Microsoft YaHei" panose="020B0503020204020204" pitchFamily="34" charset="-122"/>
              </a:rPr>
              <a:t>12</a:t>
            </a:r>
            <a:r>
              <a:rPr kumimoji="0" lang="zh-CN" altLang="en-US" sz="1000" b="0" i="0" u="none" strike="noStrike" kern="1200" cap="none" spc="0" normalizeH="0" baseline="0" noProof="0" dirty="0">
                <a:ln>
                  <a:noFill/>
                </a:ln>
                <a:solidFill>
                  <a:srgbClr val="A5A5A5">
                    <a:lumMod val="75000"/>
                  </a:srgbClr>
                </a:solidFill>
                <a:effectLst/>
                <a:uLnTx/>
                <a:uFillTx/>
                <a:latin typeface="Microsoft YaHei" panose="020B0503020204020204" pitchFamily="34" charset="-122"/>
                <a:ea typeface="Microsoft YaHei" panose="020B0503020204020204" pitchFamily="34" charset="-122"/>
              </a:rPr>
              <a:t>月，当选“中国十佳冰雪旅游</a:t>
            </a:r>
            <a:r>
              <a:rPr kumimoji="0" lang="zh-CN" altLang="en-US" sz="1000" b="0" i="0" u="none" strike="noStrike" kern="1200" cap="none" spc="0" normalizeH="0" baseline="0" noProof="0" dirty="0" smtClean="0">
                <a:ln>
                  <a:noFill/>
                </a:ln>
                <a:solidFill>
                  <a:srgbClr val="A5A5A5">
                    <a:lumMod val="75000"/>
                  </a:srgbClr>
                </a:solidFill>
                <a:effectLst/>
                <a:uLnTx/>
                <a:uFillTx/>
                <a:latin typeface="Microsoft YaHei" panose="020B0503020204020204" pitchFamily="34" charset="-122"/>
                <a:ea typeface="Microsoft YaHei" panose="020B0503020204020204" pitchFamily="34" charset="-122"/>
              </a:rPr>
              <a:t>城市”</a:t>
            </a:r>
            <a:endParaRPr kumimoji="0" lang="en-US" sz="200" b="0" i="0" u="none" strike="noStrike" kern="1200" cap="none" spc="0" normalizeH="0" baseline="0" noProof="0" dirty="0">
              <a:ln>
                <a:noFill/>
              </a:ln>
              <a:solidFill>
                <a:srgbClr val="A5A5A5">
                  <a:lumMod val="75000"/>
                </a:srgbClr>
              </a:solidFill>
              <a:effectLst/>
              <a:uLnTx/>
              <a:uFillTx/>
              <a:latin typeface="Microsoft YaHei" panose="020B0503020204020204" pitchFamily="34" charset="-122"/>
              <a:ea typeface="Microsoft YaHei" panose="020B0503020204020204" pitchFamily="34" charset="-122"/>
              <a:cs typeface="Poppins Light" charset="0"/>
            </a:endParaRPr>
          </a:p>
        </p:txBody>
      </p:sp>
      <p:sp>
        <p:nvSpPr>
          <p:cNvPr id="7" name="TextBox 9">
            <a:extLst>
              <a:ext uri="{FF2B5EF4-FFF2-40B4-BE49-F238E27FC236}">
                <a16:creationId xmlns:a16="http://schemas.microsoft.com/office/drawing/2014/main" id="{DBEC0387-D915-914E-96BD-A73A05270782}"/>
              </a:ext>
            </a:extLst>
          </p:cNvPr>
          <p:cNvSpPr txBox="1"/>
          <p:nvPr/>
        </p:nvSpPr>
        <p:spPr>
          <a:xfrm>
            <a:off x="4367808" y="1064552"/>
            <a:ext cx="800219" cy="259045"/>
          </a:xfrm>
          <a:prstGeom prst="rect">
            <a:avLst/>
          </a:prstGeom>
          <a:noFill/>
        </p:spPr>
        <p:txBody>
          <a:bodyPr wrap="square" rtlCol="0" anchor="t" anchorCtr="1">
            <a:spAutoFit/>
          </a:bodyPr>
          <a:lstStyle/>
          <a:p>
            <a:pPr marL="0" marR="0" lvl="0" indent="0" algn="l" defTabSz="914217" rtl="0" eaLnBrk="1" fontAlgn="auto" latinLnBrk="0" hangingPunct="1">
              <a:lnSpc>
                <a:spcPts val="134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000000"/>
                </a:solidFill>
                <a:effectLst/>
                <a:uLnTx/>
                <a:uFillTx/>
                <a:latin typeface="Microsoft YaHei" charset="-122"/>
                <a:ea typeface="Microsoft YaHei" charset="-122"/>
                <a:cs typeface="Microsoft YaHei" charset="-122"/>
              </a:rPr>
              <a:t>城市特点</a:t>
            </a:r>
            <a:endParaRPr kumimoji="0" lang="en-US" sz="1200" b="1" i="0" u="none" strike="noStrike" kern="1200" cap="none" spc="0" normalizeH="0" baseline="0" noProof="0" dirty="0">
              <a:ln>
                <a:noFill/>
              </a:ln>
              <a:solidFill>
                <a:srgbClr val="000000"/>
              </a:solidFill>
              <a:effectLst/>
              <a:uLnTx/>
              <a:uFillTx/>
              <a:latin typeface="Microsoft YaHei" charset="-122"/>
              <a:ea typeface="Microsoft YaHei" charset="-122"/>
              <a:cs typeface="Microsoft YaHei" charset="-122"/>
            </a:endParaRPr>
          </a:p>
        </p:txBody>
      </p:sp>
      <p:cxnSp>
        <p:nvCxnSpPr>
          <p:cNvPr id="8" name="Straight Connector 4">
            <a:extLst>
              <a:ext uri="{FF2B5EF4-FFF2-40B4-BE49-F238E27FC236}">
                <a16:creationId xmlns:a16="http://schemas.microsoft.com/office/drawing/2014/main" id="{5098F268-0B7A-3444-B33A-D7BA78D6CB50}"/>
              </a:ext>
            </a:extLst>
          </p:cNvPr>
          <p:cNvCxnSpPr>
            <a:cxnSpLocks/>
          </p:cNvCxnSpPr>
          <p:nvPr/>
        </p:nvCxnSpPr>
        <p:spPr>
          <a:xfrm>
            <a:off x="4482516" y="1387167"/>
            <a:ext cx="245332"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F1EB4857-BC14-3A4A-A51F-EEE71344B805}"/>
              </a:ext>
            </a:extLst>
          </p:cNvPr>
          <p:cNvSpPr txBox="1">
            <a:spLocks/>
          </p:cNvSpPr>
          <p:nvPr/>
        </p:nvSpPr>
        <p:spPr>
          <a:xfrm>
            <a:off x="4126713" y="4802555"/>
            <a:ext cx="6001735" cy="499658"/>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277200" algn="l" defTabSz="543818" rtl="0" eaLnBrk="1" fontAlgn="auto" latinLnBrk="0" hangingPunct="1">
              <a:lnSpc>
                <a:spcPts val="1370"/>
              </a:lnSpc>
              <a:spcBef>
                <a:spcPct val="20000"/>
              </a:spcBef>
              <a:spcAft>
                <a:spcPts val="0"/>
              </a:spcAft>
              <a:buClrTx/>
              <a:buSzTx/>
              <a:buFont typeface="Arial"/>
              <a:buNone/>
              <a:tabLst/>
              <a:defRPr/>
            </a:pPr>
            <a:r>
              <a:rPr kumimoji="0" lang="zh-CN" altLang="en-US" sz="1000" b="0" i="0" u="none" strike="noStrike" kern="1200" cap="none" spc="0" normalizeH="0" baseline="0" noProof="0" dirty="0" smtClean="0">
                <a:ln>
                  <a:noFill/>
                </a:ln>
                <a:solidFill>
                  <a:srgbClr val="A5A5A5">
                    <a:lumMod val="75000"/>
                  </a:srgbClr>
                </a:solidFill>
                <a:effectLst/>
                <a:uLnTx/>
                <a:uFillTx/>
                <a:latin typeface="Microsoft YaHei" panose="020B0503020204020204" pitchFamily="34" charset="-122"/>
                <a:ea typeface="Microsoft YaHei" panose="020B0503020204020204" pitchFamily="34" charset="-122"/>
              </a:rPr>
              <a:t>总面积</a:t>
            </a:r>
            <a:r>
              <a:rPr kumimoji="0" lang="en-US" altLang="zh-CN" sz="1000" b="0" i="0" u="none" strike="noStrike" kern="1200" cap="none" spc="0" normalizeH="0" baseline="0" noProof="0" dirty="0">
                <a:ln>
                  <a:noFill/>
                </a:ln>
                <a:solidFill>
                  <a:srgbClr val="A5A5A5">
                    <a:lumMod val="75000"/>
                  </a:srgbClr>
                </a:solidFill>
                <a:effectLst/>
                <a:uLnTx/>
                <a:uFillTx/>
                <a:latin typeface="Microsoft YaHei" panose="020B0503020204020204" pitchFamily="34" charset="-122"/>
                <a:ea typeface="Microsoft YaHei" panose="020B0503020204020204" pitchFamily="34" charset="-122"/>
              </a:rPr>
              <a:t>40600</a:t>
            </a:r>
            <a:r>
              <a:rPr kumimoji="0" lang="zh-CN" altLang="en-US" sz="1000" b="0" i="0" u="none" strike="noStrike" kern="1200" cap="none" spc="0" normalizeH="0" baseline="0" noProof="0" dirty="0" smtClean="0">
                <a:ln>
                  <a:noFill/>
                </a:ln>
                <a:solidFill>
                  <a:srgbClr val="A5A5A5">
                    <a:lumMod val="75000"/>
                  </a:srgbClr>
                </a:solidFill>
                <a:effectLst/>
                <a:uLnTx/>
                <a:uFillTx/>
                <a:latin typeface="Microsoft YaHei" panose="020B0503020204020204" pitchFamily="34" charset="-122"/>
                <a:ea typeface="Microsoft YaHei" panose="020B0503020204020204" pitchFamily="34" charset="-122"/>
              </a:rPr>
              <a:t>平方</a:t>
            </a:r>
            <a:r>
              <a:rPr kumimoji="0" lang="zh-CN" altLang="en-US" sz="1000" b="0" i="0" u="none" strike="noStrike" kern="1200" cap="none" spc="0" normalizeH="0" baseline="0" noProof="0" dirty="0">
                <a:ln>
                  <a:noFill/>
                </a:ln>
                <a:solidFill>
                  <a:srgbClr val="A5A5A5">
                    <a:lumMod val="75000"/>
                  </a:srgbClr>
                </a:solidFill>
                <a:effectLst/>
                <a:uLnTx/>
                <a:uFillTx/>
                <a:latin typeface="Microsoft YaHei" panose="020B0503020204020204" pitchFamily="34" charset="-122"/>
                <a:ea typeface="Microsoft YaHei" panose="020B0503020204020204" pitchFamily="34" charset="-122"/>
              </a:rPr>
              <a:t>千米</a:t>
            </a:r>
            <a:r>
              <a:rPr kumimoji="0" lang="zh-CN" altLang="en-US" sz="1000" b="0" i="0" u="none" strike="noStrike" kern="1200" cap="none" spc="0" normalizeH="0" baseline="0" noProof="0" dirty="0" smtClean="0">
                <a:ln>
                  <a:noFill/>
                </a:ln>
                <a:solidFill>
                  <a:srgbClr val="A5A5A5">
                    <a:lumMod val="75000"/>
                  </a:srgbClr>
                </a:solidFill>
                <a:effectLst/>
                <a:uLnTx/>
                <a:uFillTx/>
                <a:latin typeface="Microsoft YaHei" panose="020B0503020204020204" pitchFamily="34" charset="-122"/>
                <a:ea typeface="Microsoft YaHei" panose="020B0503020204020204" pitchFamily="34" charset="-122"/>
              </a:rPr>
              <a:t>，</a:t>
            </a:r>
            <a:endParaRPr kumimoji="0" lang="en-US" altLang="zh-CN" sz="1000" b="0" i="0" u="none" strike="noStrike" kern="1200" cap="none" spc="0" normalizeH="0" baseline="0" noProof="0" dirty="0" smtClean="0">
              <a:ln>
                <a:noFill/>
              </a:ln>
              <a:solidFill>
                <a:srgbClr val="A5A5A5">
                  <a:lumMod val="75000"/>
                </a:srgbClr>
              </a:solidFill>
              <a:effectLst/>
              <a:uLnTx/>
              <a:uFillTx/>
              <a:latin typeface="Microsoft YaHei" panose="020B0503020204020204" pitchFamily="34" charset="-122"/>
              <a:ea typeface="Microsoft YaHei" panose="020B0503020204020204" pitchFamily="34" charset="-122"/>
            </a:endParaRPr>
          </a:p>
          <a:p>
            <a:pPr marL="0" marR="0" lvl="0" indent="277200" algn="l" defTabSz="543818" rtl="0" eaLnBrk="1" fontAlgn="auto" latinLnBrk="0" hangingPunct="1">
              <a:lnSpc>
                <a:spcPts val="1370"/>
              </a:lnSpc>
              <a:spcBef>
                <a:spcPct val="20000"/>
              </a:spcBef>
              <a:spcAft>
                <a:spcPts val="0"/>
              </a:spcAft>
              <a:buClrTx/>
              <a:buSzTx/>
              <a:buFont typeface="Arial"/>
              <a:buNone/>
              <a:tabLst/>
              <a:defRPr/>
            </a:pPr>
            <a:r>
              <a:rPr kumimoji="0" lang="zh-CN" altLang="en-US" sz="1000" b="0" i="0" u="none" strike="noStrike" kern="1200" cap="none" spc="0" normalizeH="0" baseline="0" noProof="0" dirty="0" smtClean="0">
                <a:ln>
                  <a:noFill/>
                </a:ln>
                <a:solidFill>
                  <a:srgbClr val="A5A5A5">
                    <a:lumMod val="75000"/>
                  </a:srgbClr>
                </a:solidFill>
                <a:effectLst/>
                <a:uLnTx/>
                <a:uFillTx/>
                <a:latin typeface="Microsoft YaHei" panose="020B0503020204020204" pitchFamily="34" charset="-122"/>
                <a:ea typeface="Microsoft YaHei" panose="020B0503020204020204" pitchFamily="34" charset="-122"/>
              </a:rPr>
              <a:t>常住</a:t>
            </a:r>
            <a:r>
              <a:rPr kumimoji="0" lang="zh-CN" altLang="en-US" sz="1000" b="0" i="0" u="none" strike="noStrike" kern="1200" cap="none" spc="0" normalizeH="0" baseline="0" noProof="0" dirty="0">
                <a:ln>
                  <a:noFill/>
                </a:ln>
                <a:solidFill>
                  <a:srgbClr val="A5A5A5">
                    <a:lumMod val="75000"/>
                  </a:srgbClr>
                </a:solidFill>
                <a:effectLst/>
                <a:uLnTx/>
                <a:uFillTx/>
                <a:latin typeface="Microsoft YaHei" panose="020B0503020204020204" pitchFamily="34" charset="-122"/>
                <a:ea typeface="Microsoft YaHei" panose="020B0503020204020204" pitchFamily="34" charset="-122"/>
              </a:rPr>
              <a:t>人口</a:t>
            </a:r>
            <a:r>
              <a:rPr kumimoji="0" lang="zh-CN" altLang="en-US" sz="1000" b="0" i="0" u="none" strike="noStrike" kern="1200" cap="none" spc="0" normalizeH="0" baseline="0" noProof="0" dirty="0" smtClean="0">
                <a:ln>
                  <a:noFill/>
                </a:ln>
                <a:solidFill>
                  <a:srgbClr val="A5A5A5">
                    <a:lumMod val="75000"/>
                  </a:srgbClr>
                </a:solidFill>
                <a:effectLst/>
                <a:uLnTx/>
                <a:uFillTx/>
                <a:latin typeface="Microsoft YaHei" panose="020B0503020204020204" pitchFamily="34" charset="-122"/>
                <a:ea typeface="Microsoft YaHei" panose="020B0503020204020204" pitchFamily="34" charset="-122"/>
              </a:rPr>
              <a:t>为</a:t>
            </a:r>
            <a:r>
              <a:rPr kumimoji="0" lang="en-US" altLang="zh-CN" sz="1000" b="0" i="0" u="none" strike="noStrike" kern="1200" cap="none" spc="0" normalizeH="0" baseline="0" noProof="0" dirty="0" smtClean="0">
                <a:ln>
                  <a:noFill/>
                </a:ln>
                <a:solidFill>
                  <a:srgbClr val="A5A5A5">
                    <a:lumMod val="75000"/>
                  </a:srgbClr>
                </a:solidFill>
                <a:effectLst/>
                <a:uLnTx/>
                <a:uFillTx/>
                <a:latin typeface="Microsoft YaHei" panose="020B0503020204020204" pitchFamily="34" charset="-122"/>
                <a:ea typeface="Microsoft YaHei" panose="020B0503020204020204" pitchFamily="34" charset="-122"/>
              </a:rPr>
              <a:t>2,290,208</a:t>
            </a:r>
            <a:r>
              <a:rPr kumimoji="0" lang="zh-CN" altLang="en-US" sz="1000" b="0" i="0" u="none" strike="noStrike" kern="1200" cap="none" spc="0" normalizeH="0" baseline="0" noProof="0" dirty="0" smtClean="0">
                <a:ln>
                  <a:noFill/>
                </a:ln>
                <a:solidFill>
                  <a:srgbClr val="A5A5A5">
                    <a:lumMod val="75000"/>
                  </a:srgbClr>
                </a:solidFill>
                <a:effectLst/>
                <a:uLnTx/>
                <a:uFillTx/>
                <a:latin typeface="Microsoft YaHei" panose="020B0503020204020204" pitchFamily="34" charset="-122"/>
                <a:ea typeface="Microsoft YaHei" panose="020B0503020204020204" pitchFamily="34" charset="-122"/>
              </a:rPr>
              <a:t>人</a:t>
            </a:r>
            <a:r>
              <a:rPr kumimoji="0" lang="zh-CN" altLang="en-US" sz="1000" b="0" i="0" u="none" strike="noStrike" kern="1200" cap="none" spc="0" normalizeH="0" baseline="0" noProof="0" dirty="0">
                <a:ln>
                  <a:noFill/>
                </a:ln>
                <a:solidFill>
                  <a:srgbClr val="A5A5A5">
                    <a:lumMod val="75000"/>
                  </a:srgbClr>
                </a:solidFill>
                <a:effectLst/>
                <a:uLnTx/>
                <a:uFillTx/>
                <a:latin typeface="Microsoft YaHei" panose="020B0503020204020204" pitchFamily="34" charset="-122"/>
                <a:ea typeface="Microsoft YaHei" panose="020B0503020204020204" pitchFamily="34" charset="-122"/>
              </a:rPr>
              <a:t>。</a:t>
            </a:r>
            <a:endParaRPr kumimoji="0" lang="en-US" sz="900" b="0" i="0" u="none" strike="noStrike" kern="1200" cap="none" spc="0" normalizeH="0" baseline="0" noProof="0" dirty="0">
              <a:ln>
                <a:noFill/>
              </a:ln>
              <a:solidFill>
                <a:srgbClr val="A5A5A5">
                  <a:lumMod val="75000"/>
                </a:srgbClr>
              </a:solidFill>
              <a:effectLst/>
              <a:uLnTx/>
              <a:uFillTx/>
              <a:latin typeface="Poppins Light" charset="0"/>
              <a:ea typeface="Poppins Light" charset="0"/>
              <a:cs typeface="Poppins Light" charset="0"/>
            </a:endParaRPr>
          </a:p>
        </p:txBody>
      </p:sp>
      <p:grpSp>
        <p:nvGrpSpPr>
          <p:cNvPr id="14" name="组合 13">
            <a:extLst>
              <a:ext uri="{FF2B5EF4-FFF2-40B4-BE49-F238E27FC236}">
                <a16:creationId xmlns:a16="http://schemas.microsoft.com/office/drawing/2014/main" id="{88C0C98A-B2FF-704F-98DA-171D926AA971}"/>
              </a:ext>
            </a:extLst>
          </p:cNvPr>
          <p:cNvGrpSpPr/>
          <p:nvPr/>
        </p:nvGrpSpPr>
        <p:grpSpPr>
          <a:xfrm>
            <a:off x="7510483" y="328742"/>
            <a:ext cx="4540490" cy="1689537"/>
            <a:chOff x="8404510" y="546517"/>
            <a:chExt cx="4540490" cy="1689537"/>
          </a:xfrm>
        </p:grpSpPr>
        <p:sp>
          <p:nvSpPr>
            <p:cNvPr id="15" name="TextBox 21">
              <a:extLst>
                <a:ext uri="{FF2B5EF4-FFF2-40B4-BE49-F238E27FC236}">
                  <a16:creationId xmlns:a16="http://schemas.microsoft.com/office/drawing/2014/main" id="{70A9045A-D9A6-EF43-A2D6-983DFC93CFD2}"/>
                </a:ext>
              </a:extLst>
            </p:cNvPr>
            <p:cNvSpPr txBox="1"/>
            <p:nvPr/>
          </p:nvSpPr>
          <p:spPr>
            <a:xfrm>
              <a:off x="8404510" y="546517"/>
              <a:ext cx="1753869" cy="707886"/>
            </a:xfrm>
            <a:prstGeom prst="rect">
              <a:avLst/>
            </a:prstGeom>
            <a:noFill/>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000000"/>
                  </a:solidFill>
                  <a:effectLst/>
                  <a:uLnTx/>
                  <a:uFillTx/>
                  <a:latin typeface="Montserrat Semi" charset="0"/>
                  <a:ea typeface="Montserrat Semi" charset="0"/>
                  <a:cs typeface="Montserrat Semi" charset="0"/>
                </a:rPr>
                <a:t>08</a:t>
              </a:r>
              <a:endParaRPr kumimoji="0" lang="en-US" sz="4000" b="1" i="0" u="none" strike="noStrike" kern="1200" cap="none" spc="0" normalizeH="0" baseline="0" noProof="0" dirty="0">
                <a:ln>
                  <a:noFill/>
                </a:ln>
                <a:solidFill>
                  <a:srgbClr val="000000"/>
                </a:solidFill>
                <a:effectLst/>
                <a:uLnTx/>
                <a:uFillTx/>
                <a:latin typeface="Montserrat Semi" charset="0"/>
                <a:ea typeface="Montserrat Semi" charset="0"/>
                <a:cs typeface="Montserrat Semi" charset="0"/>
              </a:endParaRPr>
            </a:p>
          </p:txBody>
        </p:sp>
        <p:sp>
          <p:nvSpPr>
            <p:cNvPr id="16" name="Subtitle 2">
              <a:extLst>
                <a:ext uri="{FF2B5EF4-FFF2-40B4-BE49-F238E27FC236}">
                  <a16:creationId xmlns:a16="http://schemas.microsoft.com/office/drawing/2014/main" id="{DEB0D1DE-9DC2-994F-9D99-8AF0072AE163}"/>
                </a:ext>
              </a:extLst>
            </p:cNvPr>
            <p:cNvSpPr txBox="1">
              <a:spLocks/>
            </p:cNvSpPr>
            <p:nvPr/>
          </p:nvSpPr>
          <p:spPr>
            <a:xfrm>
              <a:off x="8533575" y="1664581"/>
              <a:ext cx="4411425" cy="571473"/>
            </a:xfrm>
            <a:prstGeom prst="rect">
              <a:avLst/>
            </a:prstGeom>
          </p:spPr>
          <p:txBody>
            <a:bodyPr vert="horz" wrap="square" lIns="108745" tIns="54373" rIns="108745" bIns="54373" rtlCol="0">
              <a:spAutoFit/>
            </a:bodyPr>
            <a:lstStyle>
              <a:defPPr>
                <a:defRPr lang="zh-CN"/>
              </a:defPPr>
              <a:lvl1pPr indent="277200" defTabSz="543818">
                <a:lnSpc>
                  <a:spcPct val="150000"/>
                </a:lnSpc>
                <a:spcBef>
                  <a:spcPct val="20000"/>
                </a:spcBef>
                <a:buFont typeface="Arial"/>
                <a:buNone/>
                <a:defRPr sz="1000">
                  <a:solidFill>
                    <a:schemeClr val="accent3">
                      <a:lumMod val="75000"/>
                    </a:schemeClr>
                  </a:solidFill>
                  <a:latin typeface="Microsoft YaHei" panose="020B0503020204020204" pitchFamily="34" charset="-122"/>
                  <a:ea typeface="Microsoft YaHei" panose="020B0503020204020204" pitchFamily="34" charset="-122"/>
                  <a:cs typeface="Open Sans Light"/>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0" marR="0" lvl="0" indent="277200" algn="l" defTabSz="543818" rtl="0" eaLnBrk="1" fontAlgn="auto" latinLnBrk="0" hangingPunct="1">
                <a:lnSpc>
                  <a:spcPct val="150000"/>
                </a:lnSpc>
                <a:spcBef>
                  <a:spcPct val="20000"/>
                </a:spcBef>
                <a:spcAft>
                  <a:spcPts val="0"/>
                </a:spcAft>
                <a:buClrTx/>
                <a:buSzTx/>
                <a:buFont typeface="Arial"/>
                <a:buNone/>
                <a:tabLst/>
                <a:defRPr/>
              </a:pPr>
              <a:r>
                <a:rPr kumimoji="0" lang="zh-CN" altLang="en-US" sz="1000" b="0" i="0" u="none" strike="noStrike" kern="1200" cap="none" spc="0" normalizeH="0" baseline="0" noProof="0" dirty="0">
                  <a:ln>
                    <a:noFill/>
                  </a:ln>
                  <a:solidFill>
                    <a:srgbClr val="A5A5A5">
                      <a:lumMod val="75000"/>
                    </a:srgbClr>
                  </a:solidFill>
                  <a:effectLst/>
                  <a:uLnTx/>
                  <a:uFillTx/>
                  <a:latin typeface="Microsoft YaHei" panose="020B0503020204020204" pitchFamily="34" charset="-122"/>
                  <a:ea typeface="Microsoft YaHei" panose="020B0503020204020204" pitchFamily="34" charset="-122"/>
                </a:rPr>
                <a:t>园林式设计的酒店坐落于风景秀丽的北山公园旁边，毗邻北山体育场。酒店毗邻商业区，交通便利。让您身居闹市，独享清幽。</a:t>
              </a:r>
            </a:p>
          </p:txBody>
        </p:sp>
        <p:sp>
          <p:nvSpPr>
            <p:cNvPr id="17" name="TextBox 23">
              <a:extLst>
                <a:ext uri="{FF2B5EF4-FFF2-40B4-BE49-F238E27FC236}">
                  <a16:creationId xmlns:a16="http://schemas.microsoft.com/office/drawing/2014/main" id="{6A7A81C4-AB32-4947-BB35-B17E8E72DED0}"/>
                </a:ext>
              </a:extLst>
            </p:cNvPr>
            <p:cNvSpPr txBox="1"/>
            <p:nvPr/>
          </p:nvSpPr>
          <p:spPr>
            <a:xfrm>
              <a:off x="8430187" y="1266597"/>
              <a:ext cx="800219" cy="259045"/>
            </a:xfrm>
            <a:prstGeom prst="rect">
              <a:avLst/>
            </a:prstGeom>
            <a:noFill/>
          </p:spPr>
          <p:txBody>
            <a:bodyPr wrap="square" rtlCol="0" anchor="t" anchorCtr="1">
              <a:spAutoFit/>
            </a:bodyPr>
            <a:lstStyle/>
            <a:p>
              <a:pPr marL="0" marR="0" lvl="0" indent="0" algn="l" defTabSz="914217" rtl="0" eaLnBrk="1" fontAlgn="auto" latinLnBrk="0" hangingPunct="1">
                <a:lnSpc>
                  <a:spcPts val="134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000000"/>
                  </a:solidFill>
                  <a:effectLst/>
                  <a:uLnTx/>
                  <a:uFillTx/>
                  <a:latin typeface="Microsoft YaHei" charset="-122"/>
                  <a:ea typeface="Microsoft YaHei" charset="-122"/>
                  <a:cs typeface="Microsoft YaHei" charset="-122"/>
                </a:rPr>
                <a:t>项目周边</a:t>
              </a:r>
              <a:endParaRPr kumimoji="0" lang="en-US" sz="1200" b="1" i="0" u="none" strike="noStrike" kern="1200" cap="none" spc="0" normalizeH="0" baseline="0" noProof="0" dirty="0">
                <a:ln>
                  <a:noFill/>
                </a:ln>
                <a:solidFill>
                  <a:srgbClr val="000000"/>
                </a:solidFill>
                <a:effectLst/>
                <a:uLnTx/>
                <a:uFillTx/>
                <a:latin typeface="Microsoft YaHei" charset="-122"/>
                <a:ea typeface="Microsoft YaHei" charset="-122"/>
                <a:cs typeface="Microsoft YaHei" charset="-122"/>
              </a:endParaRPr>
            </a:p>
          </p:txBody>
        </p:sp>
        <p:cxnSp>
          <p:nvCxnSpPr>
            <p:cNvPr id="18" name="Straight Connector 25">
              <a:extLst>
                <a:ext uri="{FF2B5EF4-FFF2-40B4-BE49-F238E27FC236}">
                  <a16:creationId xmlns:a16="http://schemas.microsoft.com/office/drawing/2014/main" id="{642213E2-0BC6-DE4F-9080-A5FA97284E64}"/>
                </a:ext>
              </a:extLst>
            </p:cNvPr>
            <p:cNvCxnSpPr>
              <a:cxnSpLocks/>
            </p:cNvCxnSpPr>
            <p:nvPr/>
          </p:nvCxnSpPr>
          <p:spPr>
            <a:xfrm>
              <a:off x="8533576" y="1554629"/>
              <a:ext cx="245332"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3" name="TextBox 19">
            <a:extLst>
              <a:ext uri="{FF2B5EF4-FFF2-40B4-BE49-F238E27FC236}">
                <a16:creationId xmlns:a16="http://schemas.microsoft.com/office/drawing/2014/main" id="{146B598D-58B1-FD41-B806-D26E68CD7394}"/>
              </a:ext>
            </a:extLst>
          </p:cNvPr>
          <p:cNvSpPr txBox="1"/>
          <p:nvPr/>
        </p:nvSpPr>
        <p:spPr>
          <a:xfrm>
            <a:off x="4412943" y="3757210"/>
            <a:ext cx="755335" cy="707886"/>
          </a:xfrm>
          <a:prstGeom prst="rect">
            <a:avLst/>
          </a:prstGeom>
          <a:noFill/>
        </p:spPr>
        <p:txBody>
          <a:bodyPr wrap="non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000000"/>
                </a:solidFill>
                <a:effectLst/>
                <a:uLnTx/>
                <a:uFillTx/>
                <a:latin typeface="Montserrat Semi" charset="0"/>
                <a:ea typeface="Montserrat Semi" charset="0"/>
                <a:cs typeface="Montserrat Semi" charset="0"/>
              </a:rPr>
              <a:t>07</a:t>
            </a:r>
            <a:endParaRPr kumimoji="0" lang="en-US" sz="4000" b="1" i="0" u="none" strike="noStrike" kern="1200" cap="none" spc="0" normalizeH="0" baseline="0" noProof="0" dirty="0">
              <a:ln>
                <a:noFill/>
              </a:ln>
              <a:solidFill>
                <a:srgbClr val="000000"/>
              </a:solidFill>
              <a:effectLst/>
              <a:uLnTx/>
              <a:uFillTx/>
              <a:latin typeface="Montserrat Semi" charset="0"/>
              <a:ea typeface="Montserrat Semi" charset="0"/>
              <a:cs typeface="Montserrat Semi" charset="0"/>
            </a:endParaRPr>
          </a:p>
        </p:txBody>
      </p:sp>
      <p:sp>
        <p:nvSpPr>
          <p:cNvPr id="24" name="TextBox 24">
            <a:extLst>
              <a:ext uri="{FF2B5EF4-FFF2-40B4-BE49-F238E27FC236}">
                <a16:creationId xmlns:a16="http://schemas.microsoft.com/office/drawing/2014/main" id="{DFC22915-0FE9-3B47-83B5-AFFB55E20653}"/>
              </a:ext>
            </a:extLst>
          </p:cNvPr>
          <p:cNvSpPr txBox="1"/>
          <p:nvPr/>
        </p:nvSpPr>
        <p:spPr>
          <a:xfrm>
            <a:off x="3937158" y="4392976"/>
            <a:ext cx="1798802" cy="259045"/>
          </a:xfrm>
          <a:prstGeom prst="rect">
            <a:avLst/>
          </a:prstGeom>
          <a:noFill/>
        </p:spPr>
        <p:txBody>
          <a:bodyPr wrap="square" rtlCol="0" anchor="t" anchorCtr="1">
            <a:spAutoFit/>
          </a:bodyPr>
          <a:lstStyle/>
          <a:p>
            <a:pPr marL="0" marR="0" lvl="0" indent="0" algn="l" defTabSz="914217" rtl="0" eaLnBrk="1" fontAlgn="auto" latinLnBrk="0" hangingPunct="1">
              <a:lnSpc>
                <a:spcPts val="134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000000"/>
                </a:solidFill>
                <a:effectLst/>
                <a:uLnTx/>
                <a:uFillTx/>
                <a:latin typeface="Microsoft YaHei" charset="-122"/>
                <a:ea typeface="Microsoft YaHei" charset="-122"/>
                <a:cs typeface="Microsoft YaHei" charset="-122"/>
              </a:rPr>
              <a:t>人口数量</a:t>
            </a:r>
            <a:endParaRPr kumimoji="0" lang="en-US" sz="1200" b="1" i="0" u="none" strike="noStrike" kern="1200" cap="none" spc="0" normalizeH="0" baseline="0" noProof="0" dirty="0">
              <a:ln>
                <a:noFill/>
              </a:ln>
              <a:solidFill>
                <a:srgbClr val="000000"/>
              </a:solidFill>
              <a:effectLst/>
              <a:uLnTx/>
              <a:uFillTx/>
              <a:latin typeface="Microsoft YaHei" charset="-122"/>
              <a:ea typeface="Microsoft YaHei" charset="-122"/>
              <a:cs typeface="Microsoft YaHei" charset="-122"/>
            </a:endParaRPr>
          </a:p>
        </p:txBody>
      </p:sp>
      <p:cxnSp>
        <p:nvCxnSpPr>
          <p:cNvPr id="25" name="Straight Connector 25">
            <a:extLst>
              <a:ext uri="{FF2B5EF4-FFF2-40B4-BE49-F238E27FC236}">
                <a16:creationId xmlns:a16="http://schemas.microsoft.com/office/drawing/2014/main" id="{0A918C8C-DC13-8D44-BFB3-1AB8B6C4B275}"/>
              </a:ext>
            </a:extLst>
          </p:cNvPr>
          <p:cNvCxnSpPr/>
          <p:nvPr/>
        </p:nvCxnSpPr>
        <p:spPr>
          <a:xfrm>
            <a:off x="4527979" y="4681064"/>
            <a:ext cx="297764"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Picture 2" descr="https://gimg2.baidu.com/image_search/src=http%3A%2F%2Fimagepphcloud.thepaper.cn%2Fpph%2Fimage%2F76%2F559%2F54.jpg&amp;refer=http%3A%2F%2Fimagepphcloud.thepaper.cn&amp;app=2002&amp;size=f9999,10000&amp;q=a80&amp;n=0&amp;g=0n&amp;fmt=jpeg?sec=1631424962&amp;t=5d2575c19ee2f14f20f39db47c1644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5" y="0"/>
            <a:ext cx="4275957" cy="3507475"/>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3638550"/>
            <a:ext cx="4286250" cy="3219450"/>
          </a:xfrm>
          <a:prstGeom prst="rect">
            <a:avLst/>
          </a:prstGeom>
        </p:spPr>
      </p:pic>
      <p:pic>
        <p:nvPicPr>
          <p:cNvPr id="9" name="图片 8"/>
          <p:cNvPicPr>
            <a:picLocks noChangeAspect="1"/>
          </p:cNvPicPr>
          <p:nvPr/>
        </p:nvPicPr>
        <p:blipFill>
          <a:blip r:embed="rId4"/>
          <a:stretch>
            <a:fillRect/>
          </a:stretch>
        </p:blipFill>
        <p:spPr>
          <a:xfrm>
            <a:off x="7639548" y="2376263"/>
            <a:ext cx="4548169" cy="2628900"/>
          </a:xfrm>
          <a:prstGeom prst="rect">
            <a:avLst/>
          </a:prstGeom>
        </p:spPr>
      </p:pic>
    </p:spTree>
    <p:extLst>
      <p:ext uri="{BB962C8B-B14F-4D97-AF65-F5344CB8AC3E}">
        <p14:creationId xmlns:p14="http://schemas.microsoft.com/office/powerpoint/2010/main" val="4066136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5C8EA88F-8381-9743-B545-A802BAB5B257}"/>
              </a:ext>
            </a:extLst>
          </p:cNvPr>
          <p:cNvSpPr txBox="1">
            <a:spLocks/>
          </p:cNvSpPr>
          <p:nvPr/>
        </p:nvSpPr>
        <p:spPr>
          <a:xfrm>
            <a:off x="6744072" y="2550227"/>
            <a:ext cx="4242376" cy="1111621"/>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zh-CN" altLang="en-US" sz="1050" b="0" i="0" u="none" strike="noStrike" kern="1200" cap="none" spc="0" normalizeH="0" baseline="0" noProof="0" dirty="0">
                <a:ln>
                  <a:noFill/>
                </a:ln>
                <a:solidFill>
                  <a:srgbClr val="A5A5A5">
                    <a:lumMod val="75000"/>
                  </a:srgbClr>
                </a:solidFill>
                <a:effectLst/>
                <a:uLnTx/>
                <a:uFillTx/>
                <a:latin typeface="Microsoft YaHei" panose="020B0503020204020204" pitchFamily="34" charset="-122"/>
                <a:ea typeface="Microsoft YaHei" panose="020B0503020204020204" pitchFamily="34" charset="-122"/>
                <a:cs typeface="Poppins Light" charset="0"/>
              </a:rPr>
              <a:t>按照洲际集团旗下“假日”品牌标准建造，拥有</a:t>
            </a:r>
            <a:r>
              <a:rPr kumimoji="0" lang="en-US" altLang="zh-CN" sz="1050" b="0" i="0" u="none" strike="noStrike" kern="1200" cap="none" spc="0" normalizeH="0" baseline="0" noProof="0" dirty="0">
                <a:ln>
                  <a:noFill/>
                </a:ln>
                <a:solidFill>
                  <a:srgbClr val="A5A5A5">
                    <a:lumMod val="75000"/>
                  </a:srgbClr>
                </a:solidFill>
                <a:effectLst/>
                <a:uLnTx/>
                <a:uFillTx/>
                <a:latin typeface="Microsoft YaHei" panose="020B0503020204020204" pitchFamily="34" charset="-122"/>
                <a:ea typeface="Microsoft YaHei" panose="020B0503020204020204" pitchFamily="34" charset="-122"/>
                <a:cs typeface="Poppins Light" charset="0"/>
              </a:rPr>
              <a:t>265</a:t>
            </a:r>
            <a:r>
              <a:rPr kumimoji="0" lang="zh-CN" altLang="en-US" sz="1050" b="0" i="0" u="none" strike="noStrike" kern="1200" cap="none" spc="0" normalizeH="0" baseline="0" noProof="0" dirty="0">
                <a:ln>
                  <a:noFill/>
                </a:ln>
                <a:solidFill>
                  <a:srgbClr val="A5A5A5">
                    <a:lumMod val="75000"/>
                  </a:srgbClr>
                </a:solidFill>
                <a:effectLst/>
                <a:uLnTx/>
                <a:uFillTx/>
                <a:latin typeface="Microsoft YaHei" panose="020B0503020204020204" pitchFamily="34" charset="-122"/>
                <a:ea typeface="Microsoft YaHei" panose="020B0503020204020204" pitchFamily="34" charset="-122"/>
                <a:cs typeface="Poppins Light" charset="0"/>
              </a:rPr>
              <a:t>间按现代国际标准设计和装饰的</a:t>
            </a:r>
            <a:r>
              <a:rPr kumimoji="0" lang="zh-CN" altLang="en-US" sz="1050" b="0" i="0" u="none" strike="noStrike" kern="1200" cap="none" spc="0" normalizeH="0" baseline="0" noProof="0" dirty="0" smtClean="0">
                <a:ln>
                  <a:noFill/>
                </a:ln>
                <a:solidFill>
                  <a:srgbClr val="A5A5A5">
                    <a:lumMod val="75000"/>
                  </a:srgbClr>
                </a:solidFill>
                <a:effectLst/>
                <a:uLnTx/>
                <a:uFillTx/>
                <a:latin typeface="Microsoft YaHei" panose="020B0503020204020204" pitchFamily="34" charset="-122"/>
                <a:ea typeface="Microsoft YaHei" panose="020B0503020204020204" pitchFamily="34" charset="-122"/>
                <a:cs typeface="Poppins Light" charset="0"/>
              </a:rPr>
              <a:t>客房</a:t>
            </a:r>
            <a:endParaRPr kumimoji="0" lang="en-US" altLang="zh-CN" sz="1050" b="0" i="0" u="none" strike="noStrike" kern="1200" cap="none" spc="0" normalizeH="0" baseline="0" noProof="0" dirty="0" smtClean="0">
              <a:ln>
                <a:noFill/>
              </a:ln>
              <a:solidFill>
                <a:srgbClr val="A5A5A5">
                  <a:lumMod val="75000"/>
                </a:srgbClr>
              </a:solidFill>
              <a:effectLst/>
              <a:uLnTx/>
              <a:uFillTx/>
              <a:latin typeface="Microsoft YaHei" panose="020B0503020204020204" pitchFamily="34" charset="-122"/>
              <a:ea typeface="Microsoft YaHei" panose="020B0503020204020204" pitchFamily="34" charset="-122"/>
              <a:cs typeface="Poppins Light" charset="0"/>
            </a:endParaRPr>
          </a:p>
          <a:p>
            <a:pPr marL="171450" marR="0" lvl="0" indent="-171450" algn="l" defTabSz="543818"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zh-CN" altLang="en-US" sz="1050" b="0" i="0" u="none" strike="noStrike" kern="1200" cap="none" spc="0" normalizeH="0" baseline="0" noProof="0" dirty="0">
                <a:ln>
                  <a:noFill/>
                </a:ln>
                <a:solidFill>
                  <a:srgbClr val="A5A5A5">
                    <a:lumMod val="75000"/>
                  </a:srgbClr>
                </a:solidFill>
                <a:effectLst/>
                <a:uLnTx/>
                <a:uFillTx/>
                <a:latin typeface="Microsoft YaHei" panose="020B0503020204020204" pitchFamily="34" charset="-122"/>
                <a:ea typeface="Microsoft YaHei" panose="020B0503020204020204" pitchFamily="34" charset="-122"/>
                <a:cs typeface="Poppins Light" charset="0"/>
              </a:rPr>
              <a:t>拥有近</a:t>
            </a:r>
            <a:r>
              <a:rPr kumimoji="0" lang="en-US" altLang="zh-CN" sz="1050" b="0" i="0" u="none" strike="noStrike" kern="1200" cap="none" spc="0" normalizeH="0" baseline="0" noProof="0" dirty="0">
                <a:ln>
                  <a:noFill/>
                </a:ln>
                <a:solidFill>
                  <a:srgbClr val="A5A5A5">
                    <a:lumMod val="75000"/>
                  </a:srgbClr>
                </a:solidFill>
                <a:effectLst/>
                <a:uLnTx/>
                <a:uFillTx/>
                <a:latin typeface="Microsoft YaHei" panose="020B0503020204020204" pitchFamily="34" charset="-122"/>
                <a:ea typeface="Microsoft YaHei" panose="020B0503020204020204" pitchFamily="34" charset="-122"/>
                <a:cs typeface="Poppins Light" charset="0"/>
              </a:rPr>
              <a:t>110</a:t>
            </a:r>
            <a:r>
              <a:rPr kumimoji="0" lang="zh-CN" altLang="en-US" sz="1050" b="0" i="0" u="none" strike="noStrike" kern="1200" cap="none" spc="0" normalizeH="0" baseline="0" noProof="0" dirty="0">
                <a:ln>
                  <a:noFill/>
                </a:ln>
                <a:solidFill>
                  <a:srgbClr val="A5A5A5">
                    <a:lumMod val="75000"/>
                  </a:srgbClr>
                </a:solidFill>
                <a:effectLst/>
                <a:uLnTx/>
                <a:uFillTx/>
                <a:latin typeface="Microsoft YaHei" panose="020B0503020204020204" pitchFamily="34" charset="-122"/>
                <a:ea typeface="Microsoft YaHei" panose="020B0503020204020204" pitchFamily="34" charset="-122"/>
                <a:cs typeface="Poppins Light" charset="0"/>
              </a:rPr>
              <a:t>平米的健身中心，配备世界领先的健身设备</a:t>
            </a:r>
            <a:r>
              <a:rPr kumimoji="0" lang="zh-CN" altLang="en-US" sz="1050" b="0" i="0" u="none" strike="noStrike" kern="1200" cap="none" spc="0" normalizeH="0" baseline="0" noProof="0" dirty="0" smtClean="0">
                <a:ln>
                  <a:noFill/>
                </a:ln>
                <a:solidFill>
                  <a:srgbClr val="A5A5A5">
                    <a:lumMod val="75000"/>
                  </a:srgbClr>
                </a:solidFill>
                <a:effectLst/>
                <a:uLnTx/>
                <a:uFillTx/>
                <a:latin typeface="Microsoft YaHei" panose="020B0503020204020204" pitchFamily="34" charset="-122"/>
                <a:ea typeface="Microsoft YaHei" panose="020B0503020204020204" pitchFamily="34" charset="-122"/>
                <a:cs typeface="Poppins Light" charset="0"/>
              </a:rPr>
              <a:t>；</a:t>
            </a:r>
            <a:r>
              <a:rPr kumimoji="0" lang="en-US" altLang="zh-CN" sz="1050" b="0" i="0" u="none" strike="noStrike" kern="1200" cap="none" spc="0" normalizeH="0" baseline="0" noProof="0" dirty="0" smtClean="0">
                <a:ln>
                  <a:noFill/>
                </a:ln>
                <a:solidFill>
                  <a:srgbClr val="A5A5A5">
                    <a:lumMod val="75000"/>
                  </a:srgbClr>
                </a:solidFill>
                <a:effectLst/>
                <a:uLnTx/>
                <a:uFillTx/>
                <a:latin typeface="Microsoft YaHei" panose="020B0503020204020204" pitchFamily="34" charset="-122"/>
                <a:ea typeface="Microsoft YaHei" panose="020B0503020204020204" pitchFamily="34" charset="-122"/>
                <a:cs typeface="Poppins Light" charset="0"/>
              </a:rPr>
              <a:t>220</a:t>
            </a:r>
            <a:r>
              <a:rPr kumimoji="0" lang="zh-CN" altLang="en-US" sz="1050" b="0" i="0" u="none" strike="noStrike" kern="1200" cap="none" spc="0" normalizeH="0" baseline="0" noProof="0" dirty="0">
                <a:ln>
                  <a:noFill/>
                </a:ln>
                <a:solidFill>
                  <a:srgbClr val="A5A5A5">
                    <a:lumMod val="75000"/>
                  </a:srgbClr>
                </a:solidFill>
                <a:effectLst/>
                <a:uLnTx/>
                <a:uFillTx/>
                <a:latin typeface="Microsoft YaHei" panose="020B0503020204020204" pitchFamily="34" charset="-122"/>
                <a:ea typeface="Microsoft YaHei" panose="020B0503020204020204" pitchFamily="34" charset="-122"/>
                <a:cs typeface="Poppins Light" charset="0"/>
              </a:rPr>
              <a:t>平米的室内恒温泳池</a:t>
            </a:r>
            <a:r>
              <a:rPr kumimoji="0" lang="en-US" altLang="zh-CN" sz="1050" b="0" i="0" u="none" strike="noStrike" kern="1200" cap="none" spc="0" normalizeH="0" baseline="0" noProof="0" dirty="0" smtClean="0">
                <a:ln>
                  <a:noFill/>
                </a:ln>
                <a:solidFill>
                  <a:srgbClr val="A5A5A5">
                    <a:lumMod val="75000"/>
                  </a:srgbClr>
                </a:solidFill>
                <a:effectLst/>
                <a:uLnTx/>
                <a:uFillTx/>
                <a:latin typeface="Microsoft YaHei" panose="020B0503020204020204" pitchFamily="34" charset="-122"/>
                <a:ea typeface="Microsoft YaHei" panose="020B0503020204020204" pitchFamily="34" charset="-122"/>
                <a:cs typeface="Poppins Light" charset="0"/>
              </a:rPr>
              <a:t>,24</a:t>
            </a:r>
            <a:r>
              <a:rPr kumimoji="0" lang="zh-CN" altLang="en-US" sz="1050" b="0" i="0" u="none" strike="noStrike" kern="1200" cap="none" spc="0" normalizeH="0" baseline="0" noProof="0" dirty="0">
                <a:ln>
                  <a:noFill/>
                </a:ln>
                <a:solidFill>
                  <a:srgbClr val="A5A5A5">
                    <a:lumMod val="75000"/>
                  </a:srgbClr>
                </a:solidFill>
                <a:effectLst/>
                <a:uLnTx/>
                <a:uFillTx/>
                <a:latin typeface="Microsoft YaHei" panose="020B0503020204020204" pitchFamily="34" charset="-122"/>
                <a:ea typeface="Microsoft YaHei" panose="020B0503020204020204" pitchFamily="34" charset="-122"/>
                <a:cs typeface="Poppins Light" charset="0"/>
              </a:rPr>
              <a:t>小时水循环系统</a:t>
            </a:r>
            <a:r>
              <a:rPr kumimoji="0" lang="en-US" altLang="zh-CN" sz="1050" b="0" i="0" u="none" strike="noStrike" kern="1200" cap="none" spc="0" normalizeH="0" baseline="0" noProof="0" dirty="0">
                <a:ln>
                  <a:noFill/>
                </a:ln>
                <a:solidFill>
                  <a:srgbClr val="A5A5A5">
                    <a:lumMod val="75000"/>
                  </a:srgbClr>
                </a:solidFill>
                <a:effectLst/>
                <a:uLnTx/>
                <a:uFillTx/>
                <a:latin typeface="Microsoft YaHei" panose="020B0503020204020204" pitchFamily="34" charset="-122"/>
                <a:ea typeface="Microsoft YaHei" panose="020B0503020204020204" pitchFamily="34" charset="-122"/>
                <a:cs typeface="Poppins Light" charset="0"/>
              </a:rPr>
              <a:t>,</a:t>
            </a:r>
            <a:r>
              <a:rPr kumimoji="0" lang="zh-CN" altLang="en-US" sz="1050" b="0" i="0" u="none" strike="noStrike" kern="1200" cap="none" spc="0" normalizeH="0" baseline="0" noProof="0" dirty="0">
                <a:ln>
                  <a:noFill/>
                </a:ln>
                <a:solidFill>
                  <a:srgbClr val="A5A5A5">
                    <a:lumMod val="75000"/>
                  </a:srgbClr>
                </a:solidFill>
                <a:effectLst/>
                <a:uLnTx/>
                <a:uFillTx/>
                <a:latin typeface="Microsoft YaHei" panose="020B0503020204020204" pitchFamily="34" charset="-122"/>
                <a:ea typeface="Microsoft YaHei" panose="020B0503020204020204" pitchFamily="34" charset="-122"/>
                <a:cs typeface="Poppins Light" charset="0"/>
              </a:rPr>
              <a:t>洁净</a:t>
            </a:r>
            <a:r>
              <a:rPr kumimoji="0" lang="zh-CN" altLang="en-US" sz="1050" b="0" i="0" u="none" strike="noStrike" kern="1200" cap="none" spc="0" normalizeH="0" baseline="0" noProof="0" dirty="0" smtClean="0">
                <a:ln>
                  <a:noFill/>
                </a:ln>
                <a:solidFill>
                  <a:srgbClr val="A5A5A5">
                    <a:lumMod val="75000"/>
                  </a:srgbClr>
                </a:solidFill>
                <a:effectLst/>
                <a:uLnTx/>
                <a:uFillTx/>
                <a:latin typeface="Microsoft YaHei" panose="020B0503020204020204" pitchFamily="34" charset="-122"/>
                <a:ea typeface="Microsoft YaHei" panose="020B0503020204020204" pitchFamily="34" charset="-122"/>
                <a:cs typeface="Poppins Light" charset="0"/>
              </a:rPr>
              <a:t>水质</a:t>
            </a:r>
            <a:endParaRPr kumimoji="0" lang="en-US" altLang="zh-CN" sz="1050" b="0" i="0" u="none" strike="noStrike" kern="1200" cap="none" spc="0" normalizeH="0" baseline="0" noProof="0" dirty="0">
              <a:ln>
                <a:noFill/>
              </a:ln>
              <a:solidFill>
                <a:srgbClr val="A5A5A5">
                  <a:lumMod val="75000"/>
                </a:srgbClr>
              </a:solidFill>
              <a:effectLst/>
              <a:uLnTx/>
              <a:uFillTx/>
              <a:latin typeface="Microsoft YaHei" panose="020B0503020204020204" pitchFamily="34" charset="-122"/>
              <a:ea typeface="Microsoft YaHei" panose="020B0503020204020204" pitchFamily="34" charset="-122"/>
              <a:cs typeface="Poppins Light" charset="0"/>
            </a:endParaRPr>
          </a:p>
        </p:txBody>
      </p:sp>
      <p:sp>
        <p:nvSpPr>
          <p:cNvPr id="12" name="TextBox 24">
            <a:extLst>
              <a:ext uri="{FF2B5EF4-FFF2-40B4-BE49-F238E27FC236}">
                <a16:creationId xmlns:a16="http://schemas.microsoft.com/office/drawing/2014/main" id="{5AC25C9C-5339-754A-B30D-52DA3DD0B30C}"/>
              </a:ext>
            </a:extLst>
          </p:cNvPr>
          <p:cNvSpPr txBox="1"/>
          <p:nvPr/>
        </p:nvSpPr>
        <p:spPr>
          <a:xfrm>
            <a:off x="6023992" y="2046171"/>
            <a:ext cx="2511754" cy="425758"/>
          </a:xfrm>
          <a:prstGeom prst="rect">
            <a:avLst/>
          </a:prstGeom>
          <a:noFill/>
        </p:spPr>
        <p:txBody>
          <a:bodyPr wrap="square" rtlCol="0" anchor="t" anchorCtr="1">
            <a:spAutoFit/>
          </a:bodyPr>
          <a:lstStyle/>
          <a:p>
            <a:pPr marL="0" marR="0" lvl="0" indent="0" algn="l" defTabSz="914217" rtl="0" eaLnBrk="1" fontAlgn="auto" latinLnBrk="0" hangingPunct="1">
              <a:lnSpc>
                <a:spcPts val="134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Poppins SemiBold" charset="0"/>
              </a:rPr>
              <a:t>客房</a:t>
            </a:r>
            <a:r>
              <a:rPr kumimoji="0" lang="zh-CN" altLang="en-US" sz="1200" b="1" i="0" u="none" strike="noStrike" kern="120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Poppins SemiBold" charset="0"/>
              </a:rPr>
              <a:t>及配套</a:t>
            </a:r>
            <a:endParaRPr kumimoji="0" lang="en-US" sz="1200" b="1" i="0" u="none" strike="noStrike" kern="120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Poppins SemiBold" charset="0"/>
            </a:endParaRPr>
          </a:p>
          <a:p>
            <a:pPr marL="0" marR="0" lvl="0" indent="0" algn="l" defTabSz="914217" rtl="0" eaLnBrk="1" fontAlgn="auto" latinLnBrk="0" hangingPunct="1">
              <a:lnSpc>
                <a:spcPts val="134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Poppins SemiBold" charset="0"/>
              <a:ea typeface="Poppins SemiBold" charset="0"/>
              <a:cs typeface="Poppins SemiBold" charset="0"/>
            </a:endParaRPr>
          </a:p>
        </p:txBody>
      </p:sp>
      <p:cxnSp>
        <p:nvCxnSpPr>
          <p:cNvPr id="13" name="Straight Connector 25">
            <a:extLst>
              <a:ext uri="{FF2B5EF4-FFF2-40B4-BE49-F238E27FC236}">
                <a16:creationId xmlns:a16="http://schemas.microsoft.com/office/drawing/2014/main" id="{83ED69F1-1813-424A-AAF2-B840BEAA80E2}"/>
              </a:ext>
            </a:extLst>
          </p:cNvPr>
          <p:cNvCxnSpPr/>
          <p:nvPr/>
        </p:nvCxnSpPr>
        <p:spPr>
          <a:xfrm>
            <a:off x="6889387" y="2323623"/>
            <a:ext cx="300291"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Box 21">
            <a:extLst>
              <a:ext uri="{FF2B5EF4-FFF2-40B4-BE49-F238E27FC236}">
                <a16:creationId xmlns:a16="http://schemas.microsoft.com/office/drawing/2014/main" id="{70A9045A-D9A6-EF43-A2D6-983DFC93CFD2}"/>
              </a:ext>
            </a:extLst>
          </p:cNvPr>
          <p:cNvSpPr txBox="1"/>
          <p:nvPr/>
        </p:nvSpPr>
        <p:spPr>
          <a:xfrm>
            <a:off x="6816080" y="1254083"/>
            <a:ext cx="1041331" cy="707886"/>
          </a:xfrm>
          <a:prstGeom prst="rect">
            <a:avLst/>
          </a:prstGeom>
          <a:noFill/>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000000"/>
                </a:solidFill>
                <a:effectLst/>
                <a:uLnTx/>
                <a:uFillTx/>
                <a:latin typeface="Montserrat Semi" charset="0"/>
                <a:ea typeface="Montserrat Semi" charset="0"/>
                <a:cs typeface="Montserrat Semi" charset="0"/>
              </a:rPr>
              <a:t>09</a:t>
            </a:r>
            <a:endParaRPr kumimoji="0" lang="en-US" sz="4000" b="1" i="0" u="none" strike="noStrike" kern="1200" cap="none" spc="0" normalizeH="0" baseline="0" noProof="0" dirty="0">
              <a:ln>
                <a:noFill/>
              </a:ln>
              <a:solidFill>
                <a:srgbClr val="000000"/>
              </a:solidFill>
              <a:effectLst/>
              <a:uLnTx/>
              <a:uFillTx/>
              <a:latin typeface="Montserrat Semi" charset="0"/>
              <a:ea typeface="Montserrat Semi" charset="0"/>
              <a:cs typeface="Montserrat Semi" charset="0"/>
            </a:endParaRPr>
          </a:p>
        </p:txBody>
      </p:sp>
      <p:pic>
        <p:nvPicPr>
          <p:cNvPr id="2" name="图片 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0"/>
            <a:ext cx="6372000" cy="6876000"/>
          </a:xfrm>
          <a:prstGeom prst="rect">
            <a:avLst/>
          </a:prstGeom>
        </p:spPr>
      </p:pic>
    </p:spTree>
    <p:extLst>
      <p:ext uri="{BB962C8B-B14F-4D97-AF65-F5344CB8AC3E}">
        <p14:creationId xmlns:p14="http://schemas.microsoft.com/office/powerpoint/2010/main" val="2665993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24">
            <a:extLst>
              <a:ext uri="{FF2B5EF4-FFF2-40B4-BE49-F238E27FC236}">
                <a16:creationId xmlns:a16="http://schemas.microsoft.com/office/drawing/2014/main" id="{5AC25C9C-5339-754A-B30D-52DA3DD0B30C}"/>
              </a:ext>
            </a:extLst>
          </p:cNvPr>
          <p:cNvSpPr txBox="1"/>
          <p:nvPr/>
        </p:nvSpPr>
        <p:spPr>
          <a:xfrm>
            <a:off x="6528048" y="2061986"/>
            <a:ext cx="1074741" cy="425758"/>
          </a:xfrm>
          <a:prstGeom prst="rect">
            <a:avLst/>
          </a:prstGeom>
          <a:noFill/>
        </p:spPr>
        <p:txBody>
          <a:bodyPr wrap="square" rtlCol="0" anchor="t" anchorCtr="1">
            <a:spAutoFit/>
          </a:bodyPr>
          <a:lstStyle/>
          <a:p>
            <a:pPr marL="0" marR="0" lvl="0" indent="0" algn="l" defTabSz="914217" rtl="0" eaLnBrk="1" fontAlgn="auto" latinLnBrk="0" hangingPunct="1">
              <a:lnSpc>
                <a:spcPts val="134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Poppins SemiBold" charset="0"/>
              </a:rPr>
              <a:t>餐饮</a:t>
            </a:r>
            <a:endParaRPr kumimoji="0" lang="en-US" sz="1200" b="1" i="0" u="none" strike="noStrike" kern="120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Poppins SemiBold" charset="0"/>
            </a:endParaRPr>
          </a:p>
          <a:p>
            <a:pPr marL="0" marR="0" lvl="0" indent="0" algn="l" defTabSz="914217" rtl="0" eaLnBrk="1" fontAlgn="auto" latinLnBrk="0" hangingPunct="1">
              <a:lnSpc>
                <a:spcPts val="134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Poppins SemiBold" charset="0"/>
              <a:ea typeface="Poppins SemiBold" charset="0"/>
              <a:cs typeface="Poppins SemiBold" charset="0"/>
            </a:endParaRPr>
          </a:p>
        </p:txBody>
      </p:sp>
      <p:cxnSp>
        <p:nvCxnSpPr>
          <p:cNvPr id="13" name="Straight Connector 25">
            <a:extLst>
              <a:ext uri="{FF2B5EF4-FFF2-40B4-BE49-F238E27FC236}">
                <a16:creationId xmlns:a16="http://schemas.microsoft.com/office/drawing/2014/main" id="{83ED69F1-1813-424A-AAF2-B840BEAA80E2}"/>
              </a:ext>
            </a:extLst>
          </p:cNvPr>
          <p:cNvCxnSpPr/>
          <p:nvPr/>
        </p:nvCxnSpPr>
        <p:spPr>
          <a:xfrm>
            <a:off x="6902152" y="2320681"/>
            <a:ext cx="20196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E8C27CCF-5DF2-CC4D-8D18-68774DF8DB1E}"/>
              </a:ext>
            </a:extLst>
          </p:cNvPr>
          <p:cNvSpPr txBox="1">
            <a:spLocks/>
          </p:cNvSpPr>
          <p:nvPr/>
        </p:nvSpPr>
        <p:spPr>
          <a:xfrm>
            <a:off x="6744072" y="2507386"/>
            <a:ext cx="3888432" cy="1111621"/>
          </a:xfrm>
          <a:prstGeom prst="rect">
            <a:avLst/>
          </a:prstGeom>
        </p:spPr>
        <p:txBody>
          <a:bodyPr vert="horz" wrap="square" lIns="108745" tIns="54373" rIns="108745" bIns="54373" rtlCol="0">
            <a:spAutoFit/>
          </a:bodyPr>
          <a:lstStyle>
            <a:defPPr>
              <a:defRPr lang="zh-CN"/>
            </a:defPPr>
            <a:lvl1pPr marL="171450" indent="-171450" defTabSz="543818">
              <a:lnSpc>
                <a:spcPct val="150000"/>
              </a:lnSpc>
              <a:spcBef>
                <a:spcPct val="20000"/>
              </a:spcBef>
              <a:buFont typeface="Arial" panose="020B0604020202020204" pitchFamily="34" charset="0"/>
              <a:buChar char="•"/>
              <a:defRPr sz="1200">
                <a:solidFill>
                  <a:schemeClr val="accent3">
                    <a:lumMod val="75000"/>
                  </a:schemeClr>
                </a:solidFill>
                <a:latin typeface="Microsoft YaHei" panose="020B0503020204020204" pitchFamily="34" charset="-122"/>
                <a:ea typeface="Microsoft YaHei" panose="020B0503020204020204" pitchFamily="34" charset="-122"/>
                <a:cs typeface="Poppins Light"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171450" marR="0" lvl="0" indent="-171450" algn="l" defTabSz="543818"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zh-CN" altLang="en-US" sz="1050" b="0" i="0" u="none" strike="noStrike" kern="1200" cap="none" spc="0" normalizeH="0" baseline="0" noProof="0" dirty="0">
                <a:ln>
                  <a:noFill/>
                </a:ln>
                <a:solidFill>
                  <a:srgbClr val="A5A5A5">
                    <a:lumMod val="75000"/>
                  </a:srgbClr>
                </a:solidFill>
                <a:effectLst/>
                <a:uLnTx/>
                <a:uFillTx/>
                <a:latin typeface="Microsoft YaHei" panose="020B0503020204020204" pitchFamily="34" charset="-122"/>
                <a:ea typeface="Microsoft YaHei" panose="020B0503020204020204" pitchFamily="34" charset="-122"/>
              </a:rPr>
              <a:t>特色中餐厅牡丹轩，提供传统粤菜和地道东北菜，独具地方特色。美食不仅止于味觉，更是活跃于</a:t>
            </a:r>
            <a:r>
              <a:rPr kumimoji="0" lang="zh-CN" altLang="en-US" sz="1050" b="0" i="0" u="none" strike="noStrike" kern="1200" cap="none" spc="0" normalizeH="0" baseline="0" noProof="0" dirty="0" smtClean="0">
                <a:ln>
                  <a:noFill/>
                </a:ln>
                <a:solidFill>
                  <a:srgbClr val="A5A5A5">
                    <a:lumMod val="75000"/>
                  </a:srgbClr>
                </a:solidFill>
                <a:effectLst/>
                <a:uLnTx/>
                <a:uFillTx/>
                <a:latin typeface="Microsoft YaHei" panose="020B0503020204020204" pitchFamily="34" charset="-122"/>
                <a:ea typeface="Microsoft YaHei" panose="020B0503020204020204" pitchFamily="34" charset="-122"/>
              </a:rPr>
              <a:t>视觉</a:t>
            </a:r>
            <a:endParaRPr kumimoji="0" lang="en-US" altLang="zh-CN" sz="1050" b="0" i="0" u="none" strike="noStrike" kern="1200" cap="none" spc="0" normalizeH="0" baseline="0" noProof="0" dirty="0" smtClean="0">
              <a:ln>
                <a:noFill/>
              </a:ln>
              <a:solidFill>
                <a:srgbClr val="A5A5A5">
                  <a:lumMod val="75000"/>
                </a:srgbClr>
              </a:solidFill>
              <a:effectLst/>
              <a:uLnTx/>
              <a:uFillTx/>
              <a:latin typeface="Microsoft YaHei" panose="020B0503020204020204" pitchFamily="34" charset="-122"/>
              <a:ea typeface="Microsoft YaHei" panose="020B0503020204020204" pitchFamily="34" charset="-122"/>
            </a:endParaRPr>
          </a:p>
          <a:p>
            <a:pPr marL="171450" marR="0" lvl="0" indent="-171450" algn="l" defTabSz="543818"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zh-CN" altLang="en-US" sz="1050" b="0" i="0" u="none" strike="noStrike" kern="1200" cap="none" spc="0" normalizeH="0" baseline="0" noProof="0" dirty="0">
                <a:ln>
                  <a:noFill/>
                </a:ln>
                <a:solidFill>
                  <a:srgbClr val="A5A5A5">
                    <a:lumMod val="75000"/>
                  </a:srgbClr>
                </a:solidFill>
                <a:effectLst/>
                <a:uLnTx/>
                <a:uFillTx/>
                <a:latin typeface="Microsoft YaHei" panose="020B0503020204020204" pitchFamily="34" charset="-122"/>
                <a:ea typeface="Microsoft YaHei" panose="020B0503020204020204" pitchFamily="34" charset="-122"/>
              </a:rPr>
              <a:t>全日餐厅，假日品牌的招牌餐厅，可提供快捷便利的早餐服务使您的商务之旅更为惬意</a:t>
            </a:r>
            <a:endParaRPr kumimoji="0" lang="en-US" altLang="zh-CN" sz="1050" b="0" i="0" u="none" strike="noStrike" kern="1200" cap="none" spc="0" normalizeH="0" baseline="0" noProof="0" dirty="0">
              <a:ln>
                <a:noFill/>
              </a:ln>
              <a:solidFill>
                <a:srgbClr val="A5A5A5">
                  <a:lumMod val="75000"/>
                </a:srgbClr>
              </a:solidFill>
              <a:effectLst/>
              <a:uLnTx/>
              <a:uFillTx/>
              <a:latin typeface="Microsoft YaHei" panose="020B0503020204020204" pitchFamily="34" charset="-122"/>
              <a:ea typeface="Microsoft YaHei" panose="020B0503020204020204" pitchFamily="34" charset="-122"/>
            </a:endParaRPr>
          </a:p>
        </p:txBody>
      </p:sp>
      <p:sp>
        <p:nvSpPr>
          <p:cNvPr id="14" name="TextBox 21">
            <a:extLst>
              <a:ext uri="{FF2B5EF4-FFF2-40B4-BE49-F238E27FC236}">
                <a16:creationId xmlns:a16="http://schemas.microsoft.com/office/drawing/2014/main" id="{70A9045A-D9A6-EF43-A2D6-983DFC93CFD2}"/>
              </a:ext>
            </a:extLst>
          </p:cNvPr>
          <p:cNvSpPr txBox="1"/>
          <p:nvPr/>
        </p:nvSpPr>
        <p:spPr>
          <a:xfrm>
            <a:off x="6744072" y="1275802"/>
            <a:ext cx="936104" cy="707886"/>
          </a:xfrm>
          <a:prstGeom prst="rect">
            <a:avLst/>
          </a:prstGeom>
          <a:noFill/>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000000"/>
                </a:solidFill>
                <a:effectLst/>
                <a:uLnTx/>
                <a:uFillTx/>
                <a:latin typeface="Montserrat Semi" charset="0"/>
                <a:ea typeface="Montserrat Semi" charset="0"/>
                <a:cs typeface="Montserrat Semi" charset="0"/>
              </a:rPr>
              <a:t>10</a:t>
            </a:r>
            <a:endParaRPr kumimoji="0" lang="en-US" sz="4000" b="1" i="0" u="none" strike="noStrike" kern="1200" cap="none" spc="0" normalizeH="0" baseline="0" noProof="0" dirty="0">
              <a:ln>
                <a:noFill/>
              </a:ln>
              <a:solidFill>
                <a:srgbClr val="000000"/>
              </a:solidFill>
              <a:effectLst/>
              <a:uLnTx/>
              <a:uFillTx/>
              <a:latin typeface="Montserrat Semi" charset="0"/>
              <a:ea typeface="Montserrat Semi" charset="0"/>
              <a:cs typeface="Montserrat Semi" charset="0"/>
            </a:endParaRPr>
          </a:p>
        </p:txBody>
      </p:sp>
      <p:pic>
        <p:nvPicPr>
          <p:cNvPr id="2" name="图片 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0"/>
            <a:ext cx="6372000" cy="6876000"/>
          </a:xfrm>
          <a:prstGeom prst="rect">
            <a:avLst/>
          </a:prstGeom>
        </p:spPr>
      </p:pic>
    </p:spTree>
    <p:extLst>
      <p:ext uri="{BB962C8B-B14F-4D97-AF65-F5344CB8AC3E}">
        <p14:creationId xmlns:p14="http://schemas.microsoft.com/office/powerpoint/2010/main" val="2719293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24">
            <a:extLst>
              <a:ext uri="{FF2B5EF4-FFF2-40B4-BE49-F238E27FC236}">
                <a16:creationId xmlns:a16="http://schemas.microsoft.com/office/drawing/2014/main" id="{5AC25C9C-5339-754A-B30D-52DA3DD0B30C}"/>
              </a:ext>
            </a:extLst>
          </p:cNvPr>
          <p:cNvSpPr txBox="1"/>
          <p:nvPr/>
        </p:nvSpPr>
        <p:spPr>
          <a:xfrm>
            <a:off x="6878571" y="2320543"/>
            <a:ext cx="1116281" cy="431465"/>
          </a:xfrm>
          <a:prstGeom prst="rect">
            <a:avLst/>
          </a:prstGeom>
          <a:noFill/>
        </p:spPr>
        <p:txBody>
          <a:bodyPr wrap="square" rtlCol="0" anchor="t" anchorCtr="1">
            <a:spAutoFit/>
          </a:bodyPr>
          <a:lstStyle/>
          <a:p>
            <a:pPr marL="0" marR="0" lvl="0" indent="0" algn="l" defTabSz="914217" rtl="0" eaLnBrk="1" fontAlgn="auto" latinLnBrk="0" hangingPunct="1">
              <a:lnSpc>
                <a:spcPts val="134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Poppins SemiBold" charset="0"/>
              </a:rPr>
              <a:t>宴会、会议</a:t>
            </a:r>
            <a:endParaRPr kumimoji="0" lang="en-US" sz="1400" b="1" i="0" u="none" strike="noStrike" kern="120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Poppins SemiBold" charset="0"/>
            </a:endParaRPr>
          </a:p>
          <a:p>
            <a:pPr marL="0" marR="0" lvl="0" indent="0" algn="l" defTabSz="914217" rtl="0" eaLnBrk="1" fontAlgn="auto" latinLnBrk="0" hangingPunct="1">
              <a:lnSpc>
                <a:spcPts val="134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Poppins SemiBold" charset="0"/>
              <a:ea typeface="Poppins SemiBold" charset="0"/>
              <a:cs typeface="Poppins SemiBold" charset="0"/>
            </a:endParaRPr>
          </a:p>
        </p:txBody>
      </p:sp>
      <p:cxnSp>
        <p:nvCxnSpPr>
          <p:cNvPr id="13" name="Straight Connector 25">
            <a:extLst>
              <a:ext uri="{FF2B5EF4-FFF2-40B4-BE49-F238E27FC236}">
                <a16:creationId xmlns:a16="http://schemas.microsoft.com/office/drawing/2014/main" id="{83ED69F1-1813-424A-AAF2-B840BEAA80E2}"/>
              </a:ext>
            </a:extLst>
          </p:cNvPr>
          <p:cNvCxnSpPr>
            <a:cxnSpLocks/>
          </p:cNvCxnSpPr>
          <p:nvPr/>
        </p:nvCxnSpPr>
        <p:spPr>
          <a:xfrm>
            <a:off x="6974160" y="2601110"/>
            <a:ext cx="264451"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E8C27CCF-5DF2-CC4D-8D18-68774DF8DB1E}"/>
              </a:ext>
            </a:extLst>
          </p:cNvPr>
          <p:cNvSpPr txBox="1">
            <a:spLocks/>
          </p:cNvSpPr>
          <p:nvPr/>
        </p:nvSpPr>
        <p:spPr>
          <a:xfrm>
            <a:off x="6857765" y="2789119"/>
            <a:ext cx="3816424" cy="1325462"/>
          </a:xfrm>
          <a:prstGeom prst="rect">
            <a:avLst/>
          </a:prstGeom>
        </p:spPr>
        <p:txBody>
          <a:bodyPr vert="horz" wrap="square" lIns="108745" tIns="54373" rIns="108745" bIns="54373" rtlCol="0">
            <a:spAutoFit/>
          </a:bodyPr>
          <a:lstStyle>
            <a:defPPr>
              <a:defRPr lang="zh-CN"/>
            </a:defPPr>
            <a:lvl1pPr marL="171450" indent="-171450" defTabSz="543818">
              <a:lnSpc>
                <a:spcPct val="150000"/>
              </a:lnSpc>
              <a:spcBef>
                <a:spcPct val="20000"/>
              </a:spcBef>
              <a:buFont typeface="Arial" panose="020B0604020202020204" pitchFamily="34" charset="0"/>
              <a:buChar char="•"/>
              <a:defRPr sz="1200">
                <a:solidFill>
                  <a:schemeClr val="accent3">
                    <a:lumMod val="75000"/>
                  </a:schemeClr>
                </a:solidFill>
                <a:latin typeface="Microsoft YaHei" panose="020B0503020204020204" pitchFamily="34" charset="-122"/>
                <a:ea typeface="Microsoft YaHei" panose="020B0503020204020204" pitchFamily="34" charset="-122"/>
                <a:cs typeface="Poppins Light"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171450" marR="0" lvl="0" indent="-171450" algn="l" defTabSz="543818"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US" altLang="zh-CN" sz="1050" b="0" i="0" u="none" strike="noStrike" kern="1200" cap="none" spc="0" normalizeH="0" baseline="0" noProof="0" dirty="0">
                <a:ln>
                  <a:noFill/>
                </a:ln>
                <a:solidFill>
                  <a:srgbClr val="A5A5A5">
                    <a:lumMod val="75000"/>
                  </a:srgbClr>
                </a:solidFill>
                <a:effectLst/>
                <a:uLnTx/>
                <a:uFillTx/>
                <a:latin typeface="Microsoft YaHei" panose="020B0503020204020204" pitchFamily="34" charset="-122"/>
                <a:ea typeface="Microsoft YaHei" panose="020B0503020204020204" pitchFamily="34" charset="-122"/>
              </a:rPr>
              <a:t>960</a:t>
            </a:r>
            <a:r>
              <a:rPr kumimoji="0" lang="zh-CN" altLang="en-US" sz="1050" b="0" i="0" u="none" strike="noStrike" kern="1200" cap="none" spc="0" normalizeH="0" baseline="0" noProof="0" dirty="0">
                <a:ln>
                  <a:noFill/>
                </a:ln>
                <a:solidFill>
                  <a:srgbClr val="A5A5A5">
                    <a:lumMod val="75000"/>
                  </a:srgbClr>
                </a:solidFill>
                <a:effectLst/>
                <a:uLnTx/>
                <a:uFillTx/>
                <a:latin typeface="Microsoft YaHei" panose="020B0503020204020204" pitchFamily="34" charset="-122"/>
                <a:ea typeface="Microsoft YaHei" panose="020B0503020204020204" pitchFamily="34" charset="-122"/>
              </a:rPr>
              <a:t>平米无柱式精装豪华宴会厅配备</a:t>
            </a:r>
            <a:r>
              <a:rPr kumimoji="0" lang="en-US" altLang="zh-CN" sz="1050" b="0" i="0" u="none" strike="noStrike" kern="1200" cap="none" spc="0" normalizeH="0" baseline="0" noProof="0" dirty="0">
                <a:ln>
                  <a:noFill/>
                </a:ln>
                <a:solidFill>
                  <a:srgbClr val="A5A5A5">
                    <a:lumMod val="75000"/>
                  </a:srgbClr>
                </a:solidFill>
                <a:effectLst/>
                <a:uLnTx/>
                <a:uFillTx/>
                <a:latin typeface="Microsoft YaHei" panose="020B0503020204020204" pitchFamily="34" charset="-122"/>
                <a:ea typeface="Microsoft YaHei" panose="020B0503020204020204" pitchFamily="34" charset="-122"/>
              </a:rPr>
              <a:t>32</a:t>
            </a:r>
            <a:r>
              <a:rPr kumimoji="0" lang="zh-CN" altLang="en-US" sz="1050" b="0" i="0" u="none" strike="noStrike" kern="1200" cap="none" spc="0" normalizeH="0" baseline="0" noProof="0" dirty="0">
                <a:ln>
                  <a:noFill/>
                </a:ln>
                <a:solidFill>
                  <a:srgbClr val="A5A5A5">
                    <a:lumMod val="75000"/>
                  </a:srgbClr>
                </a:solidFill>
                <a:effectLst/>
                <a:uLnTx/>
                <a:uFillTx/>
                <a:latin typeface="Microsoft YaHei" panose="020B0503020204020204" pitchFamily="34" charset="-122"/>
                <a:ea typeface="Microsoft YaHei" panose="020B0503020204020204" pitchFamily="34" charset="-122"/>
              </a:rPr>
              <a:t>平米</a:t>
            </a:r>
            <a:r>
              <a:rPr kumimoji="0" lang="en-US" altLang="zh-CN" sz="1050" b="0" i="0" u="none" strike="noStrike" kern="1200" cap="none" spc="0" normalizeH="0" baseline="0" noProof="0" dirty="0">
                <a:ln>
                  <a:noFill/>
                </a:ln>
                <a:solidFill>
                  <a:srgbClr val="A5A5A5">
                    <a:lumMod val="75000"/>
                  </a:srgbClr>
                </a:solidFill>
                <a:effectLst/>
                <a:uLnTx/>
                <a:uFillTx/>
                <a:latin typeface="Microsoft YaHei" panose="020B0503020204020204" pitchFamily="34" charset="-122"/>
                <a:ea typeface="Microsoft YaHei" panose="020B0503020204020204" pitchFamily="34" charset="-122"/>
              </a:rPr>
              <a:t>LED</a:t>
            </a:r>
            <a:r>
              <a:rPr kumimoji="0" lang="zh-CN" altLang="en-US" sz="1050" b="0" i="0" u="none" strike="noStrike" kern="1200" cap="none" spc="0" normalizeH="0" baseline="0" noProof="0" dirty="0">
                <a:ln>
                  <a:noFill/>
                </a:ln>
                <a:solidFill>
                  <a:srgbClr val="A5A5A5">
                    <a:lumMod val="75000"/>
                  </a:srgbClr>
                </a:solidFill>
                <a:effectLst/>
                <a:uLnTx/>
                <a:uFillTx/>
                <a:latin typeface="Microsoft YaHei" panose="020B0503020204020204" pitchFamily="34" charset="-122"/>
                <a:ea typeface="Microsoft YaHei" panose="020B0503020204020204" pitchFamily="34" charset="-122"/>
              </a:rPr>
              <a:t>显示屏，挑高</a:t>
            </a:r>
            <a:r>
              <a:rPr kumimoji="0" lang="en-US" altLang="zh-CN" sz="1050" b="0" i="0" u="none" strike="noStrike" kern="1200" cap="none" spc="0" normalizeH="0" baseline="0" noProof="0" dirty="0">
                <a:ln>
                  <a:noFill/>
                </a:ln>
                <a:solidFill>
                  <a:srgbClr val="A5A5A5">
                    <a:lumMod val="75000"/>
                  </a:srgbClr>
                </a:solidFill>
                <a:effectLst/>
                <a:uLnTx/>
                <a:uFillTx/>
                <a:latin typeface="Microsoft YaHei" panose="020B0503020204020204" pitchFamily="34" charset="-122"/>
                <a:ea typeface="Microsoft YaHei" panose="020B0503020204020204" pitchFamily="34" charset="-122"/>
              </a:rPr>
              <a:t>6.3</a:t>
            </a:r>
            <a:r>
              <a:rPr kumimoji="0" lang="zh-CN" altLang="en-US" sz="1050" b="0" i="0" u="none" strike="noStrike" kern="1200" cap="none" spc="0" normalizeH="0" baseline="0" noProof="0" dirty="0">
                <a:ln>
                  <a:noFill/>
                </a:ln>
                <a:solidFill>
                  <a:srgbClr val="A5A5A5">
                    <a:lumMod val="75000"/>
                  </a:srgbClr>
                </a:solidFill>
                <a:effectLst/>
                <a:uLnTx/>
                <a:uFillTx/>
                <a:latin typeface="Microsoft YaHei" panose="020B0503020204020204" pitchFamily="34" charset="-122"/>
                <a:ea typeface="Microsoft YaHei" panose="020B0503020204020204" pitchFamily="34" charset="-122"/>
              </a:rPr>
              <a:t>米，可同时容纳</a:t>
            </a:r>
            <a:r>
              <a:rPr kumimoji="0" lang="en-US" altLang="zh-CN" sz="1050" b="0" i="0" u="none" strike="noStrike" kern="1200" cap="none" spc="0" normalizeH="0" baseline="0" noProof="0" dirty="0">
                <a:ln>
                  <a:noFill/>
                </a:ln>
                <a:solidFill>
                  <a:srgbClr val="A5A5A5">
                    <a:lumMod val="75000"/>
                  </a:srgbClr>
                </a:solidFill>
                <a:effectLst/>
                <a:uLnTx/>
                <a:uFillTx/>
                <a:latin typeface="Microsoft YaHei" panose="020B0503020204020204" pitchFamily="34" charset="-122"/>
                <a:ea typeface="Microsoft YaHei" panose="020B0503020204020204" pitchFamily="34" charset="-122"/>
              </a:rPr>
              <a:t>1000</a:t>
            </a:r>
            <a:r>
              <a:rPr kumimoji="0" lang="zh-CN" altLang="en-US" sz="1050" b="0" i="0" u="none" strike="noStrike" kern="1200" cap="none" spc="0" normalizeH="0" baseline="0" noProof="0" dirty="0">
                <a:ln>
                  <a:noFill/>
                </a:ln>
                <a:solidFill>
                  <a:srgbClr val="A5A5A5">
                    <a:lumMod val="75000"/>
                  </a:srgbClr>
                </a:solidFill>
                <a:effectLst/>
                <a:uLnTx/>
                <a:uFillTx/>
                <a:latin typeface="Microsoft YaHei" panose="020B0503020204020204" pitchFamily="34" charset="-122"/>
                <a:ea typeface="Microsoft YaHei" panose="020B0503020204020204" pitchFamily="34" charset="-122"/>
              </a:rPr>
              <a:t>人的会议空间，是牡丹江市最大的会议场地</a:t>
            </a:r>
          </a:p>
          <a:p>
            <a:pPr marL="171450" marR="0" lvl="0" indent="-171450" algn="l" defTabSz="543818"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US" altLang="zh-CN" sz="1050" b="0" i="0" u="none" strike="noStrike" kern="1200" cap="none" spc="0" normalizeH="0" baseline="0" noProof="0" dirty="0">
                <a:ln>
                  <a:noFill/>
                </a:ln>
                <a:solidFill>
                  <a:srgbClr val="A5A5A5">
                    <a:lumMod val="75000"/>
                  </a:srgbClr>
                </a:solidFill>
                <a:effectLst/>
                <a:uLnTx/>
                <a:uFillTx/>
                <a:latin typeface="Microsoft YaHei" panose="020B0503020204020204" pitchFamily="34" charset="-122"/>
                <a:ea typeface="Microsoft YaHei" panose="020B0503020204020204" pitchFamily="34" charset="-122"/>
              </a:rPr>
              <a:t>5</a:t>
            </a:r>
            <a:r>
              <a:rPr kumimoji="0" lang="zh-CN" altLang="en-US" sz="1050" b="0" i="0" u="none" strike="noStrike" kern="1200" cap="none" spc="0" normalizeH="0" baseline="0" noProof="0" dirty="0">
                <a:ln>
                  <a:noFill/>
                </a:ln>
                <a:solidFill>
                  <a:srgbClr val="A5A5A5">
                    <a:lumMod val="75000"/>
                  </a:srgbClr>
                </a:solidFill>
                <a:effectLst/>
                <a:uLnTx/>
                <a:uFillTx/>
                <a:latin typeface="Microsoft YaHei" panose="020B0503020204020204" pitchFamily="34" charset="-122"/>
                <a:ea typeface="Microsoft YaHei" panose="020B0503020204020204" pitchFamily="34" charset="-122"/>
              </a:rPr>
              <a:t>个面积不等的多功能会议室和</a:t>
            </a:r>
            <a:r>
              <a:rPr kumimoji="0" lang="en-US" altLang="zh-CN" sz="1050" b="0" i="0" u="none" strike="noStrike" kern="1200" cap="none" spc="0" normalizeH="0" baseline="0" noProof="0" dirty="0">
                <a:ln>
                  <a:noFill/>
                </a:ln>
                <a:solidFill>
                  <a:srgbClr val="A5A5A5">
                    <a:lumMod val="75000"/>
                  </a:srgbClr>
                </a:solidFill>
                <a:effectLst/>
                <a:uLnTx/>
                <a:uFillTx/>
                <a:latin typeface="Microsoft YaHei" panose="020B0503020204020204" pitchFamily="34" charset="-122"/>
                <a:ea typeface="Microsoft YaHei" panose="020B0503020204020204" pitchFamily="34" charset="-122"/>
              </a:rPr>
              <a:t>1</a:t>
            </a:r>
            <a:r>
              <a:rPr kumimoji="0" lang="zh-CN" altLang="en-US" sz="1050" b="0" i="0" u="none" strike="noStrike" kern="1200" cap="none" spc="0" normalizeH="0" baseline="0" noProof="0" dirty="0">
                <a:ln>
                  <a:noFill/>
                </a:ln>
                <a:solidFill>
                  <a:srgbClr val="A5A5A5">
                    <a:lumMod val="75000"/>
                  </a:srgbClr>
                </a:solidFill>
                <a:effectLst/>
                <a:uLnTx/>
                <a:uFillTx/>
                <a:latin typeface="Microsoft YaHei" panose="020B0503020204020204" pitchFamily="34" charset="-122"/>
                <a:ea typeface="Microsoft YaHei" panose="020B0503020204020204" pitchFamily="34" charset="-122"/>
              </a:rPr>
              <a:t>个贵宾接待厅，将满足各式会议、活动、培训、婚宴和社交活动。</a:t>
            </a:r>
          </a:p>
        </p:txBody>
      </p:sp>
      <p:sp>
        <p:nvSpPr>
          <p:cNvPr id="11" name="TextBox 21">
            <a:extLst>
              <a:ext uri="{FF2B5EF4-FFF2-40B4-BE49-F238E27FC236}">
                <a16:creationId xmlns:a16="http://schemas.microsoft.com/office/drawing/2014/main" id="{70A9045A-D9A6-EF43-A2D6-983DFC93CFD2}"/>
              </a:ext>
            </a:extLst>
          </p:cNvPr>
          <p:cNvSpPr txBox="1"/>
          <p:nvPr/>
        </p:nvSpPr>
        <p:spPr>
          <a:xfrm>
            <a:off x="6882996" y="1537629"/>
            <a:ext cx="834346" cy="707886"/>
          </a:xfrm>
          <a:prstGeom prst="rect">
            <a:avLst/>
          </a:prstGeom>
          <a:noFill/>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smtClean="0">
                <a:ln>
                  <a:noFill/>
                </a:ln>
                <a:solidFill>
                  <a:srgbClr val="000000"/>
                </a:solidFill>
                <a:effectLst/>
                <a:uLnTx/>
                <a:uFillTx/>
                <a:latin typeface="Montserrat Semi" charset="0"/>
                <a:ea typeface="Montserrat Semi" charset="0"/>
                <a:cs typeface="Montserrat Semi" charset="0"/>
              </a:rPr>
              <a:t>11</a:t>
            </a:r>
            <a:endParaRPr kumimoji="0" lang="en-US" sz="4000" b="1" i="0" u="none" strike="noStrike" kern="1200" cap="none" spc="0" normalizeH="0" baseline="0" noProof="0" dirty="0">
              <a:ln>
                <a:noFill/>
              </a:ln>
              <a:solidFill>
                <a:srgbClr val="000000"/>
              </a:solidFill>
              <a:effectLst/>
              <a:uLnTx/>
              <a:uFillTx/>
              <a:latin typeface="Montserrat Semi" charset="0"/>
              <a:ea typeface="Montserrat Semi" charset="0"/>
              <a:cs typeface="Montserrat Semi" charset="0"/>
            </a:endParaRPr>
          </a:p>
        </p:txBody>
      </p:sp>
      <p:pic>
        <p:nvPicPr>
          <p:cNvPr id="2" name="图片 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0"/>
            <a:ext cx="6372000" cy="6876000"/>
          </a:xfrm>
          <a:prstGeom prst="rect">
            <a:avLst/>
          </a:prstGeom>
        </p:spPr>
      </p:pic>
    </p:spTree>
    <p:extLst>
      <p:ext uri="{BB962C8B-B14F-4D97-AF65-F5344CB8AC3E}">
        <p14:creationId xmlns:p14="http://schemas.microsoft.com/office/powerpoint/2010/main" val="41210615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a:extLst>
              <a:ext uri="{FF2B5EF4-FFF2-40B4-BE49-F238E27FC236}">
                <a16:creationId xmlns:a16="http://schemas.microsoft.com/office/drawing/2014/main" id="{338B2CE6-EF7A-7F48-B6BA-19963104D5E8}"/>
              </a:ext>
            </a:extLst>
          </p:cNvPr>
          <p:cNvSpPr txBox="1"/>
          <p:nvPr/>
        </p:nvSpPr>
        <p:spPr>
          <a:xfrm>
            <a:off x="1434853" y="884367"/>
            <a:ext cx="861937" cy="523220"/>
          </a:xfrm>
          <a:prstGeom prst="rect">
            <a:avLst/>
          </a:prstGeom>
          <a:noFill/>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00000"/>
                </a:solidFill>
                <a:effectLst/>
                <a:uLnTx/>
                <a:uFillTx/>
                <a:latin typeface="Montserrat Semi" charset="0"/>
                <a:ea typeface="Montserrat Semi" charset="0"/>
                <a:cs typeface="Montserrat Semi" charset="0"/>
              </a:rPr>
              <a:t>12</a:t>
            </a:r>
            <a:endParaRPr kumimoji="0" lang="en-US" sz="2800" b="1" i="0" u="none" strike="noStrike" kern="1200" cap="none" spc="0" normalizeH="0" baseline="0" noProof="0" dirty="0">
              <a:ln>
                <a:noFill/>
              </a:ln>
              <a:solidFill>
                <a:srgbClr val="000000"/>
              </a:solidFill>
              <a:effectLst/>
              <a:uLnTx/>
              <a:uFillTx/>
              <a:latin typeface="Montserrat Semi" charset="0"/>
              <a:ea typeface="Montserrat Semi" charset="0"/>
              <a:cs typeface="Montserrat Semi" charset="0"/>
            </a:endParaRPr>
          </a:p>
        </p:txBody>
      </p:sp>
      <p:sp>
        <p:nvSpPr>
          <p:cNvPr id="22" name="矩形 21"/>
          <p:cNvSpPr/>
          <p:nvPr/>
        </p:nvSpPr>
        <p:spPr>
          <a:xfrm>
            <a:off x="995380" y="1036628"/>
            <a:ext cx="266931" cy="252248"/>
          </a:xfrm>
          <a:prstGeom prst="rect">
            <a:avLst/>
          </a:prstGeom>
          <a:solidFill>
            <a:srgbClr val="62BB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文中宋"/>
              <a:ea typeface="华文中宋"/>
              <a:cs typeface="+mn-cs"/>
            </a:endParaRPr>
          </a:p>
        </p:txBody>
      </p:sp>
      <p:sp>
        <p:nvSpPr>
          <p:cNvPr id="21" name="TextBox 24">
            <a:extLst>
              <a:ext uri="{FF2B5EF4-FFF2-40B4-BE49-F238E27FC236}">
                <a16:creationId xmlns:a16="http://schemas.microsoft.com/office/drawing/2014/main" id="{DFC22915-0FE9-3B47-83B5-AFFB55E20653}"/>
              </a:ext>
            </a:extLst>
          </p:cNvPr>
          <p:cNvSpPr txBox="1"/>
          <p:nvPr/>
        </p:nvSpPr>
        <p:spPr>
          <a:xfrm>
            <a:off x="767408" y="1412776"/>
            <a:ext cx="1798802" cy="259045"/>
          </a:xfrm>
          <a:prstGeom prst="rect">
            <a:avLst/>
          </a:prstGeom>
          <a:noFill/>
        </p:spPr>
        <p:txBody>
          <a:bodyPr wrap="square" rtlCol="0" anchor="t" anchorCtr="1">
            <a:spAutoFit/>
          </a:bodyPr>
          <a:lstStyle/>
          <a:p>
            <a:pPr marL="0" marR="0" lvl="0" indent="0" algn="l" defTabSz="914217" rtl="0" eaLnBrk="1" fontAlgn="auto" latinLnBrk="0" hangingPunct="1">
              <a:lnSpc>
                <a:spcPts val="134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srgbClr val="000000"/>
                </a:solidFill>
                <a:effectLst/>
                <a:uLnTx/>
                <a:uFillTx/>
                <a:latin typeface="Microsoft YaHei" charset="-122"/>
                <a:ea typeface="Microsoft YaHei" charset="-122"/>
                <a:cs typeface="Microsoft YaHei" charset="-122"/>
              </a:rPr>
              <a:t>经营数据</a:t>
            </a:r>
            <a:endParaRPr kumimoji="0" lang="en-US" sz="1200" b="1" i="0" u="none" strike="noStrike" kern="1200" cap="none" spc="0" normalizeH="0" baseline="0" noProof="0" dirty="0">
              <a:ln>
                <a:noFill/>
              </a:ln>
              <a:solidFill>
                <a:srgbClr val="000000"/>
              </a:solidFill>
              <a:effectLst/>
              <a:uLnTx/>
              <a:uFillTx/>
              <a:latin typeface="Microsoft YaHei" charset="-122"/>
              <a:ea typeface="Microsoft YaHei" charset="-122"/>
              <a:cs typeface="Microsoft YaHei" charset="-122"/>
            </a:endParaRPr>
          </a:p>
        </p:txBody>
      </p:sp>
      <p:cxnSp>
        <p:nvCxnSpPr>
          <p:cNvPr id="34" name="Straight Connector 25">
            <a:extLst>
              <a:ext uri="{FF2B5EF4-FFF2-40B4-BE49-F238E27FC236}">
                <a16:creationId xmlns:a16="http://schemas.microsoft.com/office/drawing/2014/main" id="{0A918C8C-DC13-8D44-BFB3-1AB8B6C4B275}"/>
              </a:ext>
            </a:extLst>
          </p:cNvPr>
          <p:cNvCxnSpPr/>
          <p:nvPr/>
        </p:nvCxnSpPr>
        <p:spPr>
          <a:xfrm>
            <a:off x="1526533" y="1686829"/>
            <a:ext cx="297764"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表格 1"/>
          <p:cNvGraphicFramePr>
            <a:graphicFrameLocks noGrp="1"/>
          </p:cNvGraphicFramePr>
          <p:nvPr>
            <p:extLst/>
          </p:nvPr>
        </p:nvGraphicFramePr>
        <p:xfrm>
          <a:off x="335361" y="1765688"/>
          <a:ext cx="5760640" cy="5004048"/>
        </p:xfrm>
        <a:graphic>
          <a:graphicData uri="http://schemas.openxmlformats.org/drawingml/2006/table">
            <a:tbl>
              <a:tblPr>
                <a:tableStyleId>{8799B23B-EC83-4686-B30A-512413B5E67A}</a:tableStyleId>
              </a:tblPr>
              <a:tblGrid>
                <a:gridCol w="1443092">
                  <a:extLst>
                    <a:ext uri="{9D8B030D-6E8A-4147-A177-3AD203B41FA5}">
                      <a16:colId xmlns:a16="http://schemas.microsoft.com/office/drawing/2014/main" val="20000"/>
                    </a:ext>
                  </a:extLst>
                </a:gridCol>
                <a:gridCol w="1945937">
                  <a:extLst>
                    <a:ext uri="{9D8B030D-6E8A-4147-A177-3AD203B41FA5}">
                      <a16:colId xmlns:a16="http://schemas.microsoft.com/office/drawing/2014/main" val="20001"/>
                    </a:ext>
                  </a:extLst>
                </a:gridCol>
                <a:gridCol w="2371611">
                  <a:extLst>
                    <a:ext uri="{9D8B030D-6E8A-4147-A177-3AD203B41FA5}">
                      <a16:colId xmlns:a16="http://schemas.microsoft.com/office/drawing/2014/main" val="20002"/>
                    </a:ext>
                  </a:extLst>
                </a:gridCol>
              </a:tblGrid>
              <a:tr h="432048">
                <a:tc>
                  <a:txBody>
                    <a:bodyPr/>
                    <a:lstStyle/>
                    <a:p>
                      <a:pPr algn="ctr" fontAlgn="ctr"/>
                      <a:r>
                        <a:rPr lang="zh-CN" altLang="en-US" sz="1200" b="1" u="none" strike="noStrike" dirty="0" smtClean="0">
                          <a:solidFill>
                            <a:schemeClr val="bg1"/>
                          </a:solidFill>
                          <a:effectLst/>
                        </a:rPr>
                        <a:t>年份</a:t>
                      </a:r>
                      <a:endParaRPr lang="zh-CN" altLang="en-US" sz="1200" b="1" i="0" u="none" strike="noStrike" dirty="0">
                        <a:solidFill>
                          <a:schemeClr val="bg1"/>
                        </a:solidFill>
                        <a:effectLst/>
                        <a:latin typeface="+mn-ea"/>
                        <a:ea typeface="+mn-ea"/>
                      </a:endParaRPr>
                    </a:p>
                  </a:txBody>
                  <a:tcPr marL="0" marR="0" marT="0" marB="0" anchor="ctr">
                    <a:solidFill>
                      <a:schemeClr val="accent1">
                        <a:lumMod val="50000"/>
                      </a:schemeClr>
                    </a:solidFill>
                  </a:tcPr>
                </a:tc>
                <a:tc>
                  <a:txBody>
                    <a:bodyPr/>
                    <a:lstStyle/>
                    <a:p>
                      <a:pPr algn="ctr" fontAlgn="ctr"/>
                      <a:r>
                        <a:rPr lang="zh-CN" altLang="en-US" sz="1200" b="1" u="none" strike="noStrike" dirty="0" smtClean="0">
                          <a:solidFill>
                            <a:schemeClr val="bg1"/>
                          </a:solidFill>
                          <a:effectLst/>
                        </a:rPr>
                        <a:t>项目</a:t>
                      </a:r>
                      <a:endParaRPr lang="zh-CN" altLang="en-US" sz="1200" b="1" i="0" u="none" strike="noStrike" dirty="0">
                        <a:solidFill>
                          <a:schemeClr val="bg1"/>
                        </a:solidFill>
                        <a:effectLst/>
                        <a:latin typeface="+mn-ea"/>
                        <a:ea typeface="+mn-ea"/>
                      </a:endParaRPr>
                    </a:p>
                  </a:txBody>
                  <a:tcPr marL="0" marR="0" marT="0" marB="0" anchor="ctr">
                    <a:solidFill>
                      <a:schemeClr val="accent1">
                        <a:lumMod val="50000"/>
                      </a:schemeClr>
                    </a:solidFill>
                  </a:tcPr>
                </a:tc>
                <a:tc>
                  <a:txBody>
                    <a:bodyPr/>
                    <a:lstStyle/>
                    <a:p>
                      <a:pPr algn="ctr" fontAlgn="ctr"/>
                      <a:r>
                        <a:rPr lang="zh-CN" altLang="en-US" sz="1200" b="1" i="0" u="none" strike="noStrike" dirty="0">
                          <a:solidFill>
                            <a:schemeClr val="bg1"/>
                          </a:solidFill>
                          <a:effectLst/>
                          <a:latin typeface="华文中宋" panose="02010600040101010101" pitchFamily="2" charset="-122"/>
                          <a:ea typeface="华文中宋" panose="02010600040101010101" pitchFamily="2" charset="-122"/>
                        </a:rPr>
                        <a:t> 牡丹江世茂假日酒店 </a:t>
                      </a:r>
                    </a:p>
                  </a:txBody>
                  <a:tcPr marL="0" marR="0" marT="0" marB="0" anchor="ctr">
                    <a:solidFill>
                      <a:schemeClr val="accent1">
                        <a:lumMod val="50000"/>
                      </a:schemeClr>
                    </a:solidFill>
                  </a:tcPr>
                </a:tc>
                <a:extLst>
                  <a:ext uri="{0D108BD9-81ED-4DB2-BD59-A6C34878D82A}">
                    <a16:rowId xmlns:a16="http://schemas.microsoft.com/office/drawing/2014/main" val="10000"/>
                  </a:ext>
                </a:extLst>
              </a:tr>
              <a:tr h="167359">
                <a:tc rowSpan="5">
                  <a:txBody>
                    <a:bodyPr/>
                    <a:lstStyle/>
                    <a:p>
                      <a:pPr algn="ctr" fontAlgn="ctr"/>
                      <a:r>
                        <a:rPr lang="en-US" altLang="zh-CN" sz="1200" u="none" strike="noStrike" dirty="0" smtClean="0">
                          <a:effectLst/>
                        </a:rPr>
                        <a:t>2017</a:t>
                      </a:r>
                      <a:r>
                        <a:rPr lang="zh-CN" altLang="en-US" sz="1200" u="none" strike="noStrike" dirty="0" smtClean="0">
                          <a:effectLst/>
                        </a:rPr>
                        <a:t>年</a:t>
                      </a:r>
                      <a:endParaRPr lang="zh-CN" altLang="en-US" sz="1200" b="0" i="0" u="none" strike="noStrike" dirty="0">
                        <a:solidFill>
                          <a:srgbClr val="000000"/>
                        </a:solidFill>
                        <a:effectLst/>
                        <a:latin typeface="+mn-ea"/>
                        <a:ea typeface="+mn-ea"/>
                      </a:endParaRPr>
                    </a:p>
                  </a:txBody>
                  <a:tcPr marL="0" marR="0" marT="0" marB="0" anchor="ctr"/>
                </a:tc>
                <a:tc>
                  <a:txBody>
                    <a:bodyPr/>
                    <a:lstStyle/>
                    <a:p>
                      <a:pPr algn="ctr" fontAlgn="ctr"/>
                      <a:r>
                        <a:rPr lang="zh-CN" altLang="en-US" sz="1200" u="none" strike="noStrike" dirty="0">
                          <a:effectLst/>
                        </a:rPr>
                        <a:t>利润率</a:t>
                      </a:r>
                      <a:endParaRPr lang="zh-CN" altLang="en-US" sz="1200" b="0" i="0" u="none" strike="noStrike" dirty="0">
                        <a:solidFill>
                          <a:srgbClr val="000000"/>
                        </a:solidFill>
                        <a:effectLst/>
                        <a:latin typeface="+mn-ea"/>
                        <a:ea typeface="+mn-ea"/>
                      </a:endParaRPr>
                    </a:p>
                  </a:txBody>
                  <a:tcPr marL="0" marR="0" marT="0" marB="0" anchor="ctr"/>
                </a:tc>
                <a:tc>
                  <a:txBody>
                    <a:bodyPr/>
                    <a:lstStyle/>
                    <a:p>
                      <a:pPr algn="ctr" fontAlgn="ctr"/>
                      <a:r>
                        <a:rPr lang="en-US" altLang="zh-CN" sz="1200" b="0" i="0" u="none" strike="noStrike">
                          <a:solidFill>
                            <a:srgbClr val="000000"/>
                          </a:solidFill>
                          <a:effectLst/>
                          <a:latin typeface="华文中宋" panose="02010600040101010101" pitchFamily="2" charset="-122"/>
                          <a:ea typeface="华文中宋" panose="02010600040101010101" pitchFamily="2" charset="-122"/>
                        </a:rPr>
                        <a:t>29%</a:t>
                      </a:r>
                    </a:p>
                  </a:txBody>
                  <a:tcPr marL="0" marR="0" marT="0" marB="0" anchor="ctr"/>
                </a:tc>
                <a:extLst>
                  <a:ext uri="{0D108BD9-81ED-4DB2-BD59-A6C34878D82A}">
                    <a16:rowId xmlns:a16="http://schemas.microsoft.com/office/drawing/2014/main" val="10001"/>
                  </a:ext>
                </a:extLst>
              </a:tr>
              <a:tr h="167359">
                <a:tc vMerge="1">
                  <a:txBody>
                    <a:bodyPr/>
                    <a:lstStyle/>
                    <a:p>
                      <a:endParaRPr lang="zh-CN" altLang="en-US"/>
                    </a:p>
                  </a:txBody>
                  <a:tcPr/>
                </a:tc>
                <a:tc>
                  <a:txBody>
                    <a:bodyPr/>
                    <a:lstStyle/>
                    <a:p>
                      <a:pPr algn="ctr" fontAlgn="ctr"/>
                      <a:r>
                        <a:rPr lang="zh-CN" altLang="en-US" sz="1200" u="none" strike="noStrike" dirty="0" smtClean="0">
                          <a:effectLst/>
                        </a:rPr>
                        <a:t>平均房价</a:t>
                      </a:r>
                      <a:endParaRPr lang="zh-CN" altLang="en-US" sz="1200" b="0" i="0" u="none" strike="noStrike" dirty="0">
                        <a:solidFill>
                          <a:srgbClr val="000000"/>
                        </a:solidFill>
                        <a:effectLst/>
                        <a:latin typeface="+mn-ea"/>
                        <a:ea typeface="+mn-ea"/>
                      </a:endParaRPr>
                    </a:p>
                  </a:txBody>
                  <a:tcPr marL="0" marR="0" marT="0" marB="0" anchor="ctr"/>
                </a:tc>
                <a:tc>
                  <a:txBody>
                    <a:bodyPr/>
                    <a:lstStyle/>
                    <a:p>
                      <a:pPr algn="ctr" fontAlgn="ctr"/>
                      <a:r>
                        <a:rPr lang="zh-CN" altLang="en-US" sz="1200" b="0" i="0" u="none" strike="noStrike" dirty="0">
                          <a:solidFill>
                            <a:srgbClr val="000000"/>
                          </a:solidFill>
                          <a:effectLst/>
                          <a:latin typeface="华文中宋" panose="02010600040101010101" pitchFamily="2" charset="-122"/>
                          <a:ea typeface="华文中宋" panose="02010600040101010101" pitchFamily="2" charset="-122"/>
                        </a:rPr>
                        <a:t>       </a:t>
                      </a:r>
                      <a:r>
                        <a:rPr lang="en-US" altLang="zh-CN" sz="1200" b="0" i="0" u="none" strike="noStrike" dirty="0">
                          <a:solidFill>
                            <a:srgbClr val="000000"/>
                          </a:solidFill>
                          <a:effectLst/>
                          <a:latin typeface="华文中宋" panose="02010600040101010101" pitchFamily="2" charset="-122"/>
                          <a:ea typeface="华文中宋" panose="02010600040101010101" pitchFamily="2" charset="-122"/>
                        </a:rPr>
                        <a:t>339.15 </a:t>
                      </a:r>
                    </a:p>
                  </a:txBody>
                  <a:tcPr marL="0" marR="0" marT="0" marB="0" anchor="ctr"/>
                </a:tc>
                <a:extLst>
                  <a:ext uri="{0D108BD9-81ED-4DB2-BD59-A6C34878D82A}">
                    <a16:rowId xmlns:a16="http://schemas.microsoft.com/office/drawing/2014/main" val="10002"/>
                  </a:ext>
                </a:extLst>
              </a:tr>
              <a:tr h="167359">
                <a:tc vMerge="1">
                  <a:txBody>
                    <a:bodyPr/>
                    <a:lstStyle/>
                    <a:p>
                      <a:endParaRPr lang="zh-CN" altLang="en-US"/>
                    </a:p>
                  </a:txBody>
                  <a:tcPr/>
                </a:tc>
                <a:tc>
                  <a:txBody>
                    <a:bodyPr/>
                    <a:lstStyle/>
                    <a:p>
                      <a:pPr algn="ctr" fontAlgn="ctr"/>
                      <a:r>
                        <a:rPr lang="zh-CN" altLang="en-US" sz="1200" u="none" strike="noStrike" dirty="0">
                          <a:effectLst/>
                        </a:rPr>
                        <a:t>入住率</a:t>
                      </a:r>
                      <a:endParaRPr lang="zh-CN" altLang="en-US" sz="1200" b="0" i="0" u="none" strike="noStrike" dirty="0">
                        <a:solidFill>
                          <a:srgbClr val="000000"/>
                        </a:solidFill>
                        <a:effectLst/>
                        <a:latin typeface="+mn-ea"/>
                        <a:ea typeface="+mn-ea"/>
                      </a:endParaRPr>
                    </a:p>
                  </a:txBody>
                  <a:tcPr marL="0" marR="0" marT="0" marB="0" anchor="ctr"/>
                </a:tc>
                <a:tc>
                  <a:txBody>
                    <a:bodyPr/>
                    <a:lstStyle/>
                    <a:p>
                      <a:pPr algn="ctr" fontAlgn="ctr"/>
                      <a:r>
                        <a:rPr lang="en-US" altLang="zh-CN" sz="1200" b="0" i="0" u="none" strike="noStrike" dirty="0">
                          <a:solidFill>
                            <a:srgbClr val="000000"/>
                          </a:solidFill>
                          <a:effectLst/>
                          <a:latin typeface="华文中宋" panose="02010600040101010101" pitchFamily="2" charset="-122"/>
                          <a:ea typeface="华文中宋" panose="02010600040101010101" pitchFamily="2" charset="-122"/>
                        </a:rPr>
                        <a:t>51%</a:t>
                      </a:r>
                    </a:p>
                  </a:txBody>
                  <a:tcPr marL="0" marR="0" marT="0" marB="0" anchor="ctr"/>
                </a:tc>
                <a:extLst>
                  <a:ext uri="{0D108BD9-81ED-4DB2-BD59-A6C34878D82A}">
                    <a16:rowId xmlns:a16="http://schemas.microsoft.com/office/drawing/2014/main" val="10003"/>
                  </a:ext>
                </a:extLst>
              </a:tr>
              <a:tr h="167359">
                <a:tc vMerge="1">
                  <a:txBody>
                    <a:bodyPr/>
                    <a:lstStyle/>
                    <a:p>
                      <a:endParaRPr lang="zh-CN" altLang="en-US"/>
                    </a:p>
                  </a:txBody>
                  <a:tcPr/>
                </a:tc>
                <a:tc>
                  <a:txBody>
                    <a:bodyPr/>
                    <a:lstStyle/>
                    <a:p>
                      <a:pPr algn="ctr" fontAlgn="ctr"/>
                      <a:r>
                        <a:rPr lang="zh-CN" altLang="en-US" sz="1200" u="none" strike="noStrike" dirty="0" smtClean="0">
                          <a:effectLst/>
                        </a:rPr>
                        <a:t>利润</a:t>
                      </a:r>
                      <a:endParaRPr lang="zh-CN" altLang="en-US" sz="1200" b="0" i="0" u="none" strike="noStrike" dirty="0">
                        <a:solidFill>
                          <a:srgbClr val="000000"/>
                        </a:solidFill>
                        <a:effectLst/>
                        <a:latin typeface="+mn-ea"/>
                        <a:ea typeface="+mn-ea"/>
                      </a:endParaRPr>
                    </a:p>
                  </a:txBody>
                  <a:tcPr marL="0" marR="0" marT="0" marB="0" anchor="ctr"/>
                </a:tc>
                <a:tc>
                  <a:txBody>
                    <a:bodyPr/>
                    <a:lstStyle/>
                    <a:p>
                      <a:pPr algn="ctr" fontAlgn="ctr"/>
                      <a:r>
                        <a:rPr lang="zh-CN" altLang="en-US" sz="1200" b="0" i="0" u="none" strike="noStrike">
                          <a:solidFill>
                            <a:srgbClr val="000000"/>
                          </a:solidFill>
                          <a:effectLst/>
                          <a:latin typeface="华文中宋" panose="02010600040101010101" pitchFamily="2" charset="-122"/>
                          <a:ea typeface="华文中宋" panose="02010600040101010101" pitchFamily="2" charset="-122"/>
                        </a:rPr>
                        <a:t>       </a:t>
                      </a:r>
                      <a:r>
                        <a:rPr lang="en-US" altLang="zh-CN" sz="1200" b="0" i="0" u="none" strike="noStrike">
                          <a:solidFill>
                            <a:srgbClr val="000000"/>
                          </a:solidFill>
                          <a:effectLst/>
                          <a:latin typeface="华文中宋" panose="02010600040101010101" pitchFamily="2" charset="-122"/>
                          <a:ea typeface="华文中宋" panose="02010600040101010101" pitchFamily="2" charset="-122"/>
                        </a:rPr>
                        <a:t>989.07 </a:t>
                      </a:r>
                    </a:p>
                  </a:txBody>
                  <a:tcPr marL="0" marR="0" marT="0" marB="0" anchor="ctr"/>
                </a:tc>
                <a:extLst>
                  <a:ext uri="{0D108BD9-81ED-4DB2-BD59-A6C34878D82A}">
                    <a16:rowId xmlns:a16="http://schemas.microsoft.com/office/drawing/2014/main" val="10004"/>
                  </a:ext>
                </a:extLst>
              </a:tr>
              <a:tr h="167359">
                <a:tc vMerge="1">
                  <a:txBody>
                    <a:bodyPr/>
                    <a:lstStyle/>
                    <a:p>
                      <a:endParaRPr lang="zh-CN" altLang="en-US"/>
                    </a:p>
                  </a:txBody>
                  <a:tcPr/>
                </a:tc>
                <a:tc>
                  <a:txBody>
                    <a:bodyPr/>
                    <a:lstStyle/>
                    <a:p>
                      <a:pPr algn="ctr" fontAlgn="ctr"/>
                      <a:r>
                        <a:rPr lang="zh-CN" altLang="en-US" sz="1200" u="none" strike="noStrike" dirty="0" smtClean="0">
                          <a:effectLst/>
                        </a:rPr>
                        <a:t>收入</a:t>
                      </a:r>
                      <a:endParaRPr lang="zh-CN" altLang="en-US" sz="1200" b="0" i="0" u="none" strike="noStrike" dirty="0">
                        <a:solidFill>
                          <a:srgbClr val="000000"/>
                        </a:solidFill>
                        <a:effectLst/>
                        <a:latin typeface="+mn-ea"/>
                        <a:ea typeface="+mn-ea"/>
                      </a:endParaRPr>
                    </a:p>
                  </a:txBody>
                  <a:tcPr marL="0" marR="0" marT="0" marB="0" anchor="ctr"/>
                </a:tc>
                <a:tc>
                  <a:txBody>
                    <a:bodyPr/>
                    <a:lstStyle/>
                    <a:p>
                      <a:pPr algn="ctr" fontAlgn="ctr"/>
                      <a:r>
                        <a:rPr lang="zh-CN" altLang="en-US" sz="1200" b="0" i="0" u="none" strike="noStrike">
                          <a:solidFill>
                            <a:srgbClr val="000000"/>
                          </a:solidFill>
                          <a:effectLst/>
                          <a:latin typeface="华文中宋" panose="02010600040101010101" pitchFamily="2" charset="-122"/>
                          <a:ea typeface="华文中宋" panose="02010600040101010101" pitchFamily="2" charset="-122"/>
                        </a:rPr>
                        <a:t>    </a:t>
                      </a:r>
                      <a:r>
                        <a:rPr lang="en-US" altLang="zh-CN" sz="1200" b="0" i="0" u="none" strike="noStrike">
                          <a:solidFill>
                            <a:srgbClr val="000000"/>
                          </a:solidFill>
                          <a:effectLst/>
                          <a:latin typeface="华文中宋" panose="02010600040101010101" pitchFamily="2" charset="-122"/>
                          <a:ea typeface="华文中宋" panose="02010600040101010101" pitchFamily="2" charset="-122"/>
                        </a:rPr>
                        <a:t>3,448.52 </a:t>
                      </a:r>
                    </a:p>
                  </a:txBody>
                  <a:tcPr marL="0" marR="0" marT="0" marB="0" anchor="ctr"/>
                </a:tc>
                <a:extLst>
                  <a:ext uri="{0D108BD9-81ED-4DB2-BD59-A6C34878D82A}">
                    <a16:rowId xmlns:a16="http://schemas.microsoft.com/office/drawing/2014/main" val="10005"/>
                  </a:ext>
                </a:extLst>
              </a:tr>
              <a:tr h="167359">
                <a:tc rowSpan="5">
                  <a:txBody>
                    <a:bodyPr/>
                    <a:lstStyle/>
                    <a:p>
                      <a:pPr algn="ctr" fontAlgn="ctr"/>
                      <a:r>
                        <a:rPr lang="en-US" altLang="zh-CN" sz="1200" u="none" strike="noStrike" dirty="0" smtClean="0">
                          <a:effectLst/>
                        </a:rPr>
                        <a:t>2018</a:t>
                      </a:r>
                      <a:r>
                        <a:rPr lang="zh-CN" altLang="en-US" sz="1200" u="none" strike="noStrike" dirty="0" smtClean="0">
                          <a:effectLst/>
                        </a:rPr>
                        <a:t>年</a:t>
                      </a:r>
                      <a:endParaRPr lang="zh-CN" altLang="en-US" sz="1200" b="0" i="0" u="none" strike="noStrike" dirty="0">
                        <a:solidFill>
                          <a:srgbClr val="000000"/>
                        </a:solidFill>
                        <a:effectLst/>
                        <a:latin typeface="+mn-ea"/>
                        <a:ea typeface="+mn-ea"/>
                      </a:endParaRPr>
                    </a:p>
                  </a:txBody>
                  <a:tcPr marL="0" marR="0" marT="0" marB="0" anchor="ctr"/>
                </a:tc>
                <a:tc>
                  <a:txBody>
                    <a:bodyPr/>
                    <a:lstStyle/>
                    <a:p>
                      <a:pPr algn="ctr" fontAlgn="ctr"/>
                      <a:r>
                        <a:rPr lang="zh-CN" altLang="en-US" sz="1200" u="none" strike="noStrike">
                          <a:effectLst/>
                        </a:rPr>
                        <a:t>利润率</a:t>
                      </a:r>
                      <a:endParaRPr lang="zh-CN" altLang="en-US" sz="1200" b="0" i="0" u="none" strike="noStrike">
                        <a:solidFill>
                          <a:srgbClr val="000000"/>
                        </a:solidFill>
                        <a:effectLst/>
                        <a:latin typeface="+mn-ea"/>
                        <a:ea typeface="+mn-ea"/>
                      </a:endParaRPr>
                    </a:p>
                  </a:txBody>
                  <a:tcPr marL="0" marR="0" marT="0" marB="0" anchor="ctr"/>
                </a:tc>
                <a:tc>
                  <a:txBody>
                    <a:bodyPr/>
                    <a:lstStyle/>
                    <a:p>
                      <a:pPr algn="ctr" fontAlgn="ctr"/>
                      <a:r>
                        <a:rPr lang="en-US" altLang="zh-CN" sz="1200" b="0" i="0" u="none" strike="noStrike" dirty="0">
                          <a:solidFill>
                            <a:srgbClr val="000000"/>
                          </a:solidFill>
                          <a:effectLst/>
                          <a:latin typeface="华文中宋" panose="02010600040101010101" pitchFamily="2" charset="-122"/>
                          <a:ea typeface="华文中宋" panose="02010600040101010101" pitchFamily="2" charset="-122"/>
                        </a:rPr>
                        <a:t>29%</a:t>
                      </a:r>
                    </a:p>
                  </a:txBody>
                  <a:tcPr marL="0" marR="0" marT="0" marB="0" anchor="ctr"/>
                </a:tc>
                <a:extLst>
                  <a:ext uri="{0D108BD9-81ED-4DB2-BD59-A6C34878D82A}">
                    <a16:rowId xmlns:a16="http://schemas.microsoft.com/office/drawing/2014/main" val="10006"/>
                  </a:ext>
                </a:extLst>
              </a:tr>
              <a:tr h="167359">
                <a:tc vMerge="1">
                  <a:txBody>
                    <a:bodyPr/>
                    <a:lstStyle/>
                    <a:p>
                      <a:endParaRPr lang="zh-CN" altLang="en-US"/>
                    </a:p>
                  </a:txBody>
                  <a:tcPr/>
                </a:tc>
                <a:tc>
                  <a:txBody>
                    <a:bodyPr/>
                    <a:lstStyle/>
                    <a:p>
                      <a:pPr algn="ctr" fontAlgn="ctr"/>
                      <a:r>
                        <a:rPr lang="zh-CN" altLang="en-US" sz="1200" u="none" strike="noStrike" dirty="0" smtClean="0">
                          <a:effectLst/>
                        </a:rPr>
                        <a:t>平均房价</a:t>
                      </a:r>
                      <a:endParaRPr lang="zh-CN" altLang="en-US" sz="1200" b="0" i="0" u="none" strike="noStrike" dirty="0">
                        <a:solidFill>
                          <a:srgbClr val="000000"/>
                        </a:solidFill>
                        <a:effectLst/>
                        <a:latin typeface="+mn-ea"/>
                        <a:ea typeface="+mn-ea"/>
                      </a:endParaRPr>
                    </a:p>
                  </a:txBody>
                  <a:tcPr marL="0" marR="0" marT="0" marB="0" anchor="ctr"/>
                </a:tc>
                <a:tc>
                  <a:txBody>
                    <a:bodyPr/>
                    <a:lstStyle/>
                    <a:p>
                      <a:pPr algn="ctr" fontAlgn="ctr"/>
                      <a:r>
                        <a:rPr lang="zh-CN" altLang="en-US" sz="1200" b="0" i="0" u="none" strike="noStrike" dirty="0">
                          <a:solidFill>
                            <a:srgbClr val="000000"/>
                          </a:solidFill>
                          <a:effectLst/>
                          <a:latin typeface="华文中宋" panose="02010600040101010101" pitchFamily="2" charset="-122"/>
                          <a:ea typeface="华文中宋" panose="02010600040101010101" pitchFamily="2" charset="-122"/>
                        </a:rPr>
                        <a:t>       </a:t>
                      </a:r>
                      <a:r>
                        <a:rPr lang="en-US" altLang="zh-CN" sz="1200" b="0" i="0" u="none" strike="noStrike" dirty="0">
                          <a:solidFill>
                            <a:srgbClr val="000000"/>
                          </a:solidFill>
                          <a:effectLst/>
                          <a:latin typeface="华文中宋" panose="02010600040101010101" pitchFamily="2" charset="-122"/>
                          <a:ea typeface="华文中宋" panose="02010600040101010101" pitchFamily="2" charset="-122"/>
                        </a:rPr>
                        <a:t>325.85 </a:t>
                      </a:r>
                    </a:p>
                  </a:txBody>
                  <a:tcPr marL="0" marR="0" marT="0" marB="0" anchor="ctr"/>
                </a:tc>
                <a:extLst>
                  <a:ext uri="{0D108BD9-81ED-4DB2-BD59-A6C34878D82A}">
                    <a16:rowId xmlns:a16="http://schemas.microsoft.com/office/drawing/2014/main" val="10007"/>
                  </a:ext>
                </a:extLst>
              </a:tr>
              <a:tr h="167359">
                <a:tc vMerge="1">
                  <a:txBody>
                    <a:bodyPr/>
                    <a:lstStyle/>
                    <a:p>
                      <a:endParaRPr lang="zh-CN" altLang="en-US"/>
                    </a:p>
                  </a:txBody>
                  <a:tcPr/>
                </a:tc>
                <a:tc>
                  <a:txBody>
                    <a:bodyPr/>
                    <a:lstStyle/>
                    <a:p>
                      <a:pPr algn="ctr" fontAlgn="ctr"/>
                      <a:r>
                        <a:rPr lang="zh-CN" altLang="en-US" sz="1200" u="none" strike="noStrike" dirty="0">
                          <a:effectLst/>
                        </a:rPr>
                        <a:t>入住率</a:t>
                      </a:r>
                      <a:endParaRPr lang="zh-CN" altLang="en-US" sz="1200" b="0" i="0" u="none" strike="noStrike" dirty="0">
                        <a:solidFill>
                          <a:srgbClr val="000000"/>
                        </a:solidFill>
                        <a:effectLst/>
                        <a:latin typeface="+mn-ea"/>
                        <a:ea typeface="+mn-ea"/>
                      </a:endParaRPr>
                    </a:p>
                  </a:txBody>
                  <a:tcPr marL="0" marR="0" marT="0" marB="0" anchor="ctr"/>
                </a:tc>
                <a:tc>
                  <a:txBody>
                    <a:bodyPr/>
                    <a:lstStyle/>
                    <a:p>
                      <a:pPr algn="ctr" fontAlgn="ctr"/>
                      <a:r>
                        <a:rPr lang="en-US" altLang="zh-CN" sz="1200" b="0" i="0" u="none" strike="noStrike" dirty="0">
                          <a:solidFill>
                            <a:srgbClr val="000000"/>
                          </a:solidFill>
                          <a:effectLst/>
                          <a:latin typeface="华文中宋" panose="02010600040101010101" pitchFamily="2" charset="-122"/>
                          <a:ea typeface="华文中宋" panose="02010600040101010101" pitchFamily="2" charset="-122"/>
                        </a:rPr>
                        <a:t>58%</a:t>
                      </a:r>
                    </a:p>
                  </a:txBody>
                  <a:tcPr marL="0" marR="0" marT="0" marB="0" anchor="ctr"/>
                </a:tc>
                <a:extLst>
                  <a:ext uri="{0D108BD9-81ED-4DB2-BD59-A6C34878D82A}">
                    <a16:rowId xmlns:a16="http://schemas.microsoft.com/office/drawing/2014/main" val="10008"/>
                  </a:ext>
                </a:extLst>
              </a:tr>
              <a:tr h="167359">
                <a:tc vMerge="1">
                  <a:txBody>
                    <a:bodyPr/>
                    <a:lstStyle/>
                    <a:p>
                      <a:endParaRPr lang="zh-CN" altLang="en-US"/>
                    </a:p>
                  </a:txBody>
                  <a:tcPr/>
                </a:tc>
                <a:tc>
                  <a:txBody>
                    <a:bodyPr/>
                    <a:lstStyle/>
                    <a:p>
                      <a:pPr algn="ctr" fontAlgn="ctr"/>
                      <a:r>
                        <a:rPr lang="zh-CN" altLang="en-US" sz="1200" u="none" strike="noStrike" dirty="0" smtClean="0">
                          <a:effectLst/>
                        </a:rPr>
                        <a:t>利润</a:t>
                      </a:r>
                      <a:endParaRPr lang="zh-CN" altLang="en-US" sz="1200" b="0" i="0" u="none" strike="noStrike" dirty="0">
                        <a:solidFill>
                          <a:srgbClr val="000000"/>
                        </a:solidFill>
                        <a:effectLst/>
                        <a:latin typeface="+mn-ea"/>
                        <a:ea typeface="+mn-ea"/>
                      </a:endParaRPr>
                    </a:p>
                  </a:txBody>
                  <a:tcPr marL="0" marR="0" marT="0" marB="0" anchor="ctr"/>
                </a:tc>
                <a:tc>
                  <a:txBody>
                    <a:bodyPr/>
                    <a:lstStyle/>
                    <a:p>
                      <a:pPr algn="ctr" fontAlgn="ctr"/>
                      <a:r>
                        <a:rPr lang="zh-CN" altLang="en-US" sz="1200" b="0" i="0" u="none" strike="noStrike">
                          <a:solidFill>
                            <a:srgbClr val="000000"/>
                          </a:solidFill>
                          <a:effectLst/>
                          <a:latin typeface="华文中宋" panose="02010600040101010101" pitchFamily="2" charset="-122"/>
                          <a:ea typeface="华文中宋" panose="02010600040101010101" pitchFamily="2" charset="-122"/>
                        </a:rPr>
                        <a:t>       </a:t>
                      </a:r>
                      <a:r>
                        <a:rPr lang="en-US" altLang="zh-CN" sz="1200" b="0" i="0" u="none" strike="noStrike">
                          <a:solidFill>
                            <a:srgbClr val="000000"/>
                          </a:solidFill>
                          <a:effectLst/>
                          <a:latin typeface="华文中宋" panose="02010600040101010101" pitchFamily="2" charset="-122"/>
                          <a:ea typeface="华文中宋" panose="02010600040101010101" pitchFamily="2" charset="-122"/>
                        </a:rPr>
                        <a:t>971.04 </a:t>
                      </a:r>
                    </a:p>
                  </a:txBody>
                  <a:tcPr marL="0" marR="0" marT="0" marB="0" anchor="ctr"/>
                </a:tc>
                <a:extLst>
                  <a:ext uri="{0D108BD9-81ED-4DB2-BD59-A6C34878D82A}">
                    <a16:rowId xmlns:a16="http://schemas.microsoft.com/office/drawing/2014/main" val="10009"/>
                  </a:ext>
                </a:extLst>
              </a:tr>
              <a:tr h="167359">
                <a:tc vMerge="1">
                  <a:txBody>
                    <a:bodyPr/>
                    <a:lstStyle/>
                    <a:p>
                      <a:endParaRPr lang="zh-CN" altLang="en-US"/>
                    </a:p>
                  </a:txBody>
                  <a:tcPr/>
                </a:tc>
                <a:tc>
                  <a:txBody>
                    <a:bodyPr/>
                    <a:lstStyle/>
                    <a:p>
                      <a:pPr algn="ctr" fontAlgn="ctr"/>
                      <a:r>
                        <a:rPr lang="zh-CN" altLang="en-US" sz="1200" u="none" strike="noStrike" dirty="0" smtClean="0">
                          <a:effectLst/>
                        </a:rPr>
                        <a:t>收入</a:t>
                      </a:r>
                      <a:endParaRPr lang="zh-CN" altLang="en-US" sz="1200" b="0" i="0" u="none" strike="noStrike" dirty="0">
                        <a:solidFill>
                          <a:srgbClr val="000000"/>
                        </a:solidFill>
                        <a:effectLst/>
                        <a:latin typeface="+mn-ea"/>
                        <a:ea typeface="+mn-ea"/>
                      </a:endParaRPr>
                    </a:p>
                  </a:txBody>
                  <a:tcPr marL="0" marR="0" marT="0" marB="0" anchor="ctr"/>
                </a:tc>
                <a:tc>
                  <a:txBody>
                    <a:bodyPr/>
                    <a:lstStyle/>
                    <a:p>
                      <a:pPr algn="ctr" fontAlgn="ctr"/>
                      <a:r>
                        <a:rPr lang="zh-CN" altLang="en-US" sz="1200" b="0" i="0" u="none" strike="noStrike">
                          <a:solidFill>
                            <a:srgbClr val="000000"/>
                          </a:solidFill>
                          <a:effectLst/>
                          <a:latin typeface="华文中宋" panose="02010600040101010101" pitchFamily="2" charset="-122"/>
                          <a:ea typeface="华文中宋" panose="02010600040101010101" pitchFamily="2" charset="-122"/>
                        </a:rPr>
                        <a:t>    </a:t>
                      </a:r>
                      <a:r>
                        <a:rPr lang="en-US" altLang="zh-CN" sz="1200" b="0" i="0" u="none" strike="noStrike">
                          <a:solidFill>
                            <a:srgbClr val="000000"/>
                          </a:solidFill>
                          <a:effectLst/>
                          <a:latin typeface="华文中宋" panose="02010600040101010101" pitchFamily="2" charset="-122"/>
                          <a:ea typeface="华文中宋" panose="02010600040101010101" pitchFamily="2" charset="-122"/>
                        </a:rPr>
                        <a:t>3,402.74 </a:t>
                      </a:r>
                    </a:p>
                  </a:txBody>
                  <a:tcPr marL="0" marR="0" marT="0" marB="0" anchor="ctr"/>
                </a:tc>
                <a:extLst>
                  <a:ext uri="{0D108BD9-81ED-4DB2-BD59-A6C34878D82A}">
                    <a16:rowId xmlns:a16="http://schemas.microsoft.com/office/drawing/2014/main" val="10010"/>
                  </a:ext>
                </a:extLst>
              </a:tr>
              <a:tr h="167359">
                <a:tc rowSpan="5">
                  <a:txBody>
                    <a:bodyPr/>
                    <a:lstStyle/>
                    <a:p>
                      <a:pPr algn="ctr" fontAlgn="ctr"/>
                      <a:r>
                        <a:rPr lang="en-US" altLang="zh-CN" sz="1200" u="none" strike="noStrike" dirty="0" smtClean="0">
                          <a:effectLst/>
                        </a:rPr>
                        <a:t>2019</a:t>
                      </a:r>
                      <a:r>
                        <a:rPr lang="zh-CN" altLang="en-US" sz="1200" u="none" strike="noStrike" dirty="0" smtClean="0">
                          <a:effectLst/>
                        </a:rPr>
                        <a:t>年</a:t>
                      </a:r>
                      <a:endParaRPr lang="zh-CN" altLang="en-US" sz="1200" b="0" i="0" u="none" strike="noStrike" dirty="0">
                        <a:solidFill>
                          <a:srgbClr val="000000"/>
                        </a:solidFill>
                        <a:effectLst/>
                        <a:latin typeface="+mn-ea"/>
                        <a:ea typeface="+mn-ea"/>
                      </a:endParaRPr>
                    </a:p>
                  </a:txBody>
                  <a:tcPr marL="0" marR="0" marT="0" marB="0" anchor="ctr"/>
                </a:tc>
                <a:tc>
                  <a:txBody>
                    <a:bodyPr/>
                    <a:lstStyle/>
                    <a:p>
                      <a:pPr algn="ctr" fontAlgn="ctr"/>
                      <a:r>
                        <a:rPr lang="zh-CN" altLang="en-US" sz="1200" u="none" strike="noStrike" dirty="0">
                          <a:effectLst/>
                        </a:rPr>
                        <a:t>利润率</a:t>
                      </a:r>
                      <a:endParaRPr lang="zh-CN" altLang="en-US" sz="1200" b="0" i="0" u="none" strike="noStrike" dirty="0">
                        <a:solidFill>
                          <a:srgbClr val="000000"/>
                        </a:solidFill>
                        <a:effectLst/>
                        <a:latin typeface="+mn-ea"/>
                        <a:ea typeface="+mn-ea"/>
                      </a:endParaRPr>
                    </a:p>
                  </a:txBody>
                  <a:tcPr marL="0" marR="0" marT="0" marB="0" anchor="ctr"/>
                </a:tc>
                <a:tc>
                  <a:txBody>
                    <a:bodyPr/>
                    <a:lstStyle/>
                    <a:p>
                      <a:pPr algn="ctr" fontAlgn="ctr"/>
                      <a:r>
                        <a:rPr lang="en-US" altLang="zh-CN" sz="1200" b="0" i="0" u="none" strike="noStrike" dirty="0">
                          <a:solidFill>
                            <a:srgbClr val="000000"/>
                          </a:solidFill>
                          <a:effectLst/>
                          <a:latin typeface="华文中宋" panose="02010600040101010101" pitchFamily="2" charset="-122"/>
                          <a:ea typeface="华文中宋" panose="02010600040101010101" pitchFamily="2" charset="-122"/>
                        </a:rPr>
                        <a:t>24%</a:t>
                      </a:r>
                    </a:p>
                  </a:txBody>
                  <a:tcPr marL="0" marR="0" marT="0" marB="0" anchor="ctr"/>
                </a:tc>
                <a:extLst>
                  <a:ext uri="{0D108BD9-81ED-4DB2-BD59-A6C34878D82A}">
                    <a16:rowId xmlns:a16="http://schemas.microsoft.com/office/drawing/2014/main" val="10011"/>
                  </a:ext>
                </a:extLst>
              </a:tr>
              <a:tr h="167359">
                <a:tc vMerge="1">
                  <a:txBody>
                    <a:bodyPr/>
                    <a:lstStyle/>
                    <a:p>
                      <a:endParaRPr lang="zh-CN" altLang="en-US"/>
                    </a:p>
                  </a:txBody>
                  <a:tcPr/>
                </a:tc>
                <a:tc>
                  <a:txBody>
                    <a:bodyPr/>
                    <a:lstStyle/>
                    <a:p>
                      <a:pPr algn="ctr" fontAlgn="ctr"/>
                      <a:r>
                        <a:rPr lang="zh-CN" altLang="en-US" sz="1200" u="none" strike="noStrike" dirty="0" smtClean="0">
                          <a:effectLst/>
                        </a:rPr>
                        <a:t>平均房价</a:t>
                      </a:r>
                      <a:endParaRPr lang="zh-CN" altLang="en-US" sz="1200" b="0" i="0" u="none" strike="noStrike" dirty="0">
                        <a:solidFill>
                          <a:srgbClr val="000000"/>
                        </a:solidFill>
                        <a:effectLst/>
                        <a:latin typeface="+mn-ea"/>
                        <a:ea typeface="+mn-ea"/>
                      </a:endParaRPr>
                    </a:p>
                  </a:txBody>
                  <a:tcPr marL="0" marR="0" marT="0" marB="0" anchor="ctr"/>
                </a:tc>
                <a:tc>
                  <a:txBody>
                    <a:bodyPr/>
                    <a:lstStyle/>
                    <a:p>
                      <a:pPr algn="ctr" fontAlgn="ctr"/>
                      <a:r>
                        <a:rPr lang="zh-CN" altLang="en-US" sz="1200" b="0" i="0" u="none" strike="noStrike" dirty="0">
                          <a:solidFill>
                            <a:srgbClr val="000000"/>
                          </a:solidFill>
                          <a:effectLst/>
                          <a:latin typeface="华文中宋" panose="02010600040101010101" pitchFamily="2" charset="-122"/>
                          <a:ea typeface="华文中宋" panose="02010600040101010101" pitchFamily="2" charset="-122"/>
                        </a:rPr>
                        <a:t>       </a:t>
                      </a:r>
                      <a:r>
                        <a:rPr lang="en-US" altLang="zh-CN" sz="1200" b="0" i="0" u="none" strike="noStrike" dirty="0">
                          <a:solidFill>
                            <a:srgbClr val="000000"/>
                          </a:solidFill>
                          <a:effectLst/>
                          <a:latin typeface="华文中宋" panose="02010600040101010101" pitchFamily="2" charset="-122"/>
                          <a:ea typeface="华文中宋" panose="02010600040101010101" pitchFamily="2" charset="-122"/>
                        </a:rPr>
                        <a:t>301.31 </a:t>
                      </a:r>
                    </a:p>
                  </a:txBody>
                  <a:tcPr marL="0" marR="0" marT="0" marB="0" anchor="ctr"/>
                </a:tc>
                <a:extLst>
                  <a:ext uri="{0D108BD9-81ED-4DB2-BD59-A6C34878D82A}">
                    <a16:rowId xmlns:a16="http://schemas.microsoft.com/office/drawing/2014/main" val="10012"/>
                  </a:ext>
                </a:extLst>
              </a:tr>
              <a:tr h="167359">
                <a:tc vMerge="1">
                  <a:txBody>
                    <a:bodyPr/>
                    <a:lstStyle/>
                    <a:p>
                      <a:endParaRPr lang="zh-CN" altLang="en-US"/>
                    </a:p>
                  </a:txBody>
                  <a:tcPr/>
                </a:tc>
                <a:tc>
                  <a:txBody>
                    <a:bodyPr/>
                    <a:lstStyle/>
                    <a:p>
                      <a:pPr algn="ctr" fontAlgn="ctr"/>
                      <a:r>
                        <a:rPr lang="zh-CN" altLang="en-US" sz="1200" u="none" strike="noStrike" dirty="0">
                          <a:effectLst/>
                        </a:rPr>
                        <a:t>入住率</a:t>
                      </a:r>
                      <a:endParaRPr lang="zh-CN" altLang="en-US" sz="1200" b="0" i="0" u="none" strike="noStrike" dirty="0">
                        <a:solidFill>
                          <a:srgbClr val="000000"/>
                        </a:solidFill>
                        <a:effectLst/>
                        <a:latin typeface="+mn-ea"/>
                        <a:ea typeface="+mn-ea"/>
                      </a:endParaRPr>
                    </a:p>
                  </a:txBody>
                  <a:tcPr marL="0" marR="0" marT="0" marB="0" anchor="ctr"/>
                </a:tc>
                <a:tc>
                  <a:txBody>
                    <a:bodyPr/>
                    <a:lstStyle/>
                    <a:p>
                      <a:pPr algn="ctr" fontAlgn="ctr"/>
                      <a:r>
                        <a:rPr lang="en-US" altLang="zh-CN" sz="1200" b="0" i="0" u="none" strike="noStrike" dirty="0">
                          <a:solidFill>
                            <a:srgbClr val="000000"/>
                          </a:solidFill>
                          <a:effectLst/>
                          <a:latin typeface="华文中宋" panose="02010600040101010101" pitchFamily="2" charset="-122"/>
                          <a:ea typeface="华文中宋" panose="02010600040101010101" pitchFamily="2" charset="-122"/>
                        </a:rPr>
                        <a:t>55%</a:t>
                      </a:r>
                    </a:p>
                  </a:txBody>
                  <a:tcPr marL="0" marR="0" marT="0" marB="0" anchor="ctr"/>
                </a:tc>
                <a:extLst>
                  <a:ext uri="{0D108BD9-81ED-4DB2-BD59-A6C34878D82A}">
                    <a16:rowId xmlns:a16="http://schemas.microsoft.com/office/drawing/2014/main" val="10013"/>
                  </a:ext>
                </a:extLst>
              </a:tr>
              <a:tr h="167359">
                <a:tc vMerge="1">
                  <a:txBody>
                    <a:bodyPr/>
                    <a:lstStyle/>
                    <a:p>
                      <a:endParaRPr lang="zh-CN" altLang="en-US"/>
                    </a:p>
                  </a:txBody>
                  <a:tcPr/>
                </a:tc>
                <a:tc>
                  <a:txBody>
                    <a:bodyPr/>
                    <a:lstStyle/>
                    <a:p>
                      <a:pPr algn="ctr" fontAlgn="ctr"/>
                      <a:r>
                        <a:rPr lang="zh-CN" altLang="en-US" sz="1200" u="none" strike="noStrike" dirty="0" smtClean="0">
                          <a:effectLst/>
                        </a:rPr>
                        <a:t>利润</a:t>
                      </a:r>
                      <a:endParaRPr lang="zh-CN" altLang="en-US" sz="1200" b="0" i="0" u="none" strike="noStrike" dirty="0">
                        <a:solidFill>
                          <a:srgbClr val="000000"/>
                        </a:solidFill>
                        <a:effectLst/>
                        <a:latin typeface="+mn-ea"/>
                        <a:ea typeface="+mn-ea"/>
                      </a:endParaRPr>
                    </a:p>
                  </a:txBody>
                  <a:tcPr marL="0" marR="0" marT="0" marB="0" anchor="ctr"/>
                </a:tc>
                <a:tc>
                  <a:txBody>
                    <a:bodyPr/>
                    <a:lstStyle/>
                    <a:p>
                      <a:pPr algn="ctr" fontAlgn="ctr"/>
                      <a:r>
                        <a:rPr lang="zh-CN" altLang="en-US" sz="1200" b="0" i="0" u="none" strike="noStrike" dirty="0">
                          <a:solidFill>
                            <a:srgbClr val="000000"/>
                          </a:solidFill>
                          <a:effectLst/>
                          <a:latin typeface="华文中宋" panose="02010600040101010101" pitchFamily="2" charset="-122"/>
                          <a:ea typeface="华文中宋" panose="02010600040101010101" pitchFamily="2" charset="-122"/>
                        </a:rPr>
                        <a:t>       </a:t>
                      </a:r>
                      <a:r>
                        <a:rPr lang="en-US" altLang="zh-CN" sz="1200" b="0" i="0" u="none" strike="noStrike" dirty="0">
                          <a:solidFill>
                            <a:srgbClr val="000000"/>
                          </a:solidFill>
                          <a:effectLst/>
                          <a:latin typeface="华文中宋" panose="02010600040101010101" pitchFamily="2" charset="-122"/>
                          <a:ea typeface="华文中宋" panose="02010600040101010101" pitchFamily="2" charset="-122"/>
                        </a:rPr>
                        <a:t>773.49 </a:t>
                      </a:r>
                    </a:p>
                  </a:txBody>
                  <a:tcPr marL="0" marR="0" marT="0" marB="0" anchor="ctr"/>
                </a:tc>
                <a:extLst>
                  <a:ext uri="{0D108BD9-81ED-4DB2-BD59-A6C34878D82A}">
                    <a16:rowId xmlns:a16="http://schemas.microsoft.com/office/drawing/2014/main" val="10014"/>
                  </a:ext>
                </a:extLst>
              </a:tr>
              <a:tr h="167359">
                <a:tc vMerge="1">
                  <a:txBody>
                    <a:bodyPr/>
                    <a:lstStyle/>
                    <a:p>
                      <a:endParaRPr lang="zh-CN" altLang="en-US"/>
                    </a:p>
                  </a:txBody>
                  <a:tcPr/>
                </a:tc>
                <a:tc>
                  <a:txBody>
                    <a:bodyPr/>
                    <a:lstStyle/>
                    <a:p>
                      <a:pPr algn="ctr" fontAlgn="ctr"/>
                      <a:r>
                        <a:rPr lang="zh-CN" altLang="en-US" sz="1200" u="none" strike="noStrike" dirty="0" smtClean="0">
                          <a:effectLst/>
                        </a:rPr>
                        <a:t>收入</a:t>
                      </a:r>
                      <a:endParaRPr lang="zh-CN" altLang="en-US" sz="1200" b="0" i="0" u="none" strike="noStrike" dirty="0">
                        <a:solidFill>
                          <a:srgbClr val="000000"/>
                        </a:solidFill>
                        <a:effectLst/>
                        <a:latin typeface="+mn-ea"/>
                        <a:ea typeface="+mn-ea"/>
                      </a:endParaRPr>
                    </a:p>
                  </a:txBody>
                  <a:tcPr marL="0" marR="0" marT="0" marB="0" anchor="ctr"/>
                </a:tc>
                <a:tc>
                  <a:txBody>
                    <a:bodyPr/>
                    <a:lstStyle/>
                    <a:p>
                      <a:pPr algn="ctr" fontAlgn="ctr"/>
                      <a:r>
                        <a:rPr lang="zh-CN" altLang="en-US" sz="1200" b="0" i="0" u="none" strike="noStrike" dirty="0">
                          <a:solidFill>
                            <a:srgbClr val="000000"/>
                          </a:solidFill>
                          <a:effectLst/>
                          <a:latin typeface="华文中宋" panose="02010600040101010101" pitchFamily="2" charset="-122"/>
                          <a:ea typeface="华文中宋" panose="02010600040101010101" pitchFamily="2" charset="-122"/>
                        </a:rPr>
                        <a:t>    </a:t>
                      </a:r>
                      <a:r>
                        <a:rPr lang="en-US" altLang="zh-CN" sz="1200" b="0" i="0" u="none" strike="noStrike" dirty="0">
                          <a:solidFill>
                            <a:srgbClr val="000000"/>
                          </a:solidFill>
                          <a:effectLst/>
                          <a:latin typeface="华文中宋" panose="02010600040101010101" pitchFamily="2" charset="-122"/>
                          <a:ea typeface="华文中宋" panose="02010600040101010101" pitchFamily="2" charset="-122"/>
                        </a:rPr>
                        <a:t>3,163.25 </a:t>
                      </a:r>
                    </a:p>
                  </a:txBody>
                  <a:tcPr marL="0" marR="0" marT="0" marB="0" anchor="ctr"/>
                </a:tc>
                <a:extLst>
                  <a:ext uri="{0D108BD9-81ED-4DB2-BD59-A6C34878D82A}">
                    <a16:rowId xmlns:a16="http://schemas.microsoft.com/office/drawing/2014/main" val="10015"/>
                  </a:ext>
                </a:extLst>
              </a:tr>
              <a:tr h="167359">
                <a:tc rowSpan="5">
                  <a:txBody>
                    <a:bodyPr/>
                    <a:lstStyle/>
                    <a:p>
                      <a:pPr algn="ctr" fontAlgn="ctr"/>
                      <a:r>
                        <a:rPr lang="en-US" altLang="zh-CN" sz="1200" u="none" strike="noStrike" dirty="0" smtClean="0">
                          <a:effectLst/>
                        </a:rPr>
                        <a:t>2020</a:t>
                      </a:r>
                      <a:r>
                        <a:rPr lang="zh-CN" altLang="en-US" sz="1200" u="none" strike="noStrike" dirty="0" smtClean="0">
                          <a:effectLst/>
                        </a:rPr>
                        <a:t>年</a:t>
                      </a:r>
                      <a:endParaRPr lang="zh-CN" altLang="en-US" sz="1200" b="0" i="0" u="none" strike="noStrike" dirty="0">
                        <a:solidFill>
                          <a:srgbClr val="000000"/>
                        </a:solidFill>
                        <a:effectLst/>
                        <a:latin typeface="+mn-ea"/>
                        <a:ea typeface="+mn-ea"/>
                      </a:endParaRPr>
                    </a:p>
                  </a:txBody>
                  <a:tcPr marL="0" marR="0" marT="0" marB="0" anchor="ctr"/>
                </a:tc>
                <a:tc>
                  <a:txBody>
                    <a:bodyPr/>
                    <a:lstStyle/>
                    <a:p>
                      <a:pPr algn="ctr" fontAlgn="ctr"/>
                      <a:r>
                        <a:rPr lang="zh-CN" altLang="en-US" sz="1200" u="none" strike="noStrike">
                          <a:effectLst/>
                        </a:rPr>
                        <a:t>利润率</a:t>
                      </a:r>
                      <a:endParaRPr lang="zh-CN" altLang="en-US" sz="1200" b="0" i="0" u="none" strike="noStrike">
                        <a:solidFill>
                          <a:srgbClr val="000000"/>
                        </a:solidFill>
                        <a:effectLst/>
                        <a:latin typeface="+mn-ea"/>
                        <a:ea typeface="+mn-ea"/>
                      </a:endParaRPr>
                    </a:p>
                  </a:txBody>
                  <a:tcPr marL="0" marR="0" marT="0" marB="0" anchor="ctr"/>
                </a:tc>
                <a:tc>
                  <a:txBody>
                    <a:bodyPr/>
                    <a:lstStyle/>
                    <a:p>
                      <a:pPr algn="ctr" fontAlgn="ctr"/>
                      <a:r>
                        <a:rPr lang="en-US" altLang="zh-CN" sz="1200" b="0" i="0" u="none" strike="noStrike" dirty="0">
                          <a:solidFill>
                            <a:srgbClr val="000000"/>
                          </a:solidFill>
                          <a:effectLst/>
                          <a:latin typeface="华文中宋" panose="02010600040101010101" pitchFamily="2" charset="-122"/>
                          <a:ea typeface="华文中宋" panose="02010600040101010101" pitchFamily="2" charset="-122"/>
                        </a:rPr>
                        <a:t>20%</a:t>
                      </a:r>
                    </a:p>
                  </a:txBody>
                  <a:tcPr marL="0" marR="0" marT="0" marB="0" anchor="ctr"/>
                </a:tc>
                <a:extLst>
                  <a:ext uri="{0D108BD9-81ED-4DB2-BD59-A6C34878D82A}">
                    <a16:rowId xmlns:a16="http://schemas.microsoft.com/office/drawing/2014/main" val="10016"/>
                  </a:ext>
                </a:extLst>
              </a:tr>
              <a:tr h="167359">
                <a:tc vMerge="1">
                  <a:txBody>
                    <a:bodyPr/>
                    <a:lstStyle/>
                    <a:p>
                      <a:endParaRPr lang="zh-CN" altLang="en-US"/>
                    </a:p>
                  </a:txBody>
                  <a:tcPr/>
                </a:tc>
                <a:tc>
                  <a:txBody>
                    <a:bodyPr/>
                    <a:lstStyle/>
                    <a:p>
                      <a:pPr algn="ctr" fontAlgn="ctr"/>
                      <a:r>
                        <a:rPr lang="zh-CN" altLang="en-US" sz="1200" u="none" strike="noStrike" dirty="0" smtClean="0">
                          <a:effectLst/>
                        </a:rPr>
                        <a:t>平均房价</a:t>
                      </a:r>
                      <a:endParaRPr lang="zh-CN" altLang="en-US" sz="1200" b="0" i="0" u="none" strike="noStrike" dirty="0">
                        <a:solidFill>
                          <a:srgbClr val="000000"/>
                        </a:solidFill>
                        <a:effectLst/>
                        <a:latin typeface="+mn-ea"/>
                        <a:ea typeface="+mn-ea"/>
                      </a:endParaRPr>
                    </a:p>
                  </a:txBody>
                  <a:tcPr marL="0" marR="0" marT="0" marB="0" anchor="ctr"/>
                </a:tc>
                <a:tc>
                  <a:txBody>
                    <a:bodyPr/>
                    <a:lstStyle/>
                    <a:p>
                      <a:pPr algn="ctr" fontAlgn="ctr"/>
                      <a:r>
                        <a:rPr lang="zh-CN" altLang="en-US" sz="1200" b="0" i="0" u="none" strike="noStrike" dirty="0">
                          <a:solidFill>
                            <a:srgbClr val="000000"/>
                          </a:solidFill>
                          <a:effectLst/>
                          <a:latin typeface="华文中宋" panose="02010600040101010101" pitchFamily="2" charset="-122"/>
                          <a:ea typeface="华文中宋" panose="02010600040101010101" pitchFamily="2" charset="-122"/>
                        </a:rPr>
                        <a:t>       </a:t>
                      </a:r>
                      <a:r>
                        <a:rPr lang="en-US" altLang="zh-CN" sz="1200" b="0" i="0" u="none" strike="noStrike" dirty="0">
                          <a:solidFill>
                            <a:srgbClr val="000000"/>
                          </a:solidFill>
                          <a:effectLst/>
                          <a:latin typeface="华文中宋" panose="02010600040101010101" pitchFamily="2" charset="-122"/>
                          <a:ea typeface="华文中宋" panose="02010600040101010101" pitchFamily="2" charset="-122"/>
                        </a:rPr>
                        <a:t>284.95 </a:t>
                      </a:r>
                    </a:p>
                  </a:txBody>
                  <a:tcPr marL="0" marR="0" marT="0" marB="0" anchor="ctr"/>
                </a:tc>
                <a:extLst>
                  <a:ext uri="{0D108BD9-81ED-4DB2-BD59-A6C34878D82A}">
                    <a16:rowId xmlns:a16="http://schemas.microsoft.com/office/drawing/2014/main" val="10017"/>
                  </a:ext>
                </a:extLst>
              </a:tr>
              <a:tr h="167359">
                <a:tc vMerge="1">
                  <a:txBody>
                    <a:bodyPr/>
                    <a:lstStyle/>
                    <a:p>
                      <a:endParaRPr lang="zh-CN" altLang="en-US"/>
                    </a:p>
                  </a:txBody>
                  <a:tcPr/>
                </a:tc>
                <a:tc>
                  <a:txBody>
                    <a:bodyPr/>
                    <a:lstStyle/>
                    <a:p>
                      <a:pPr algn="ctr" fontAlgn="ctr"/>
                      <a:r>
                        <a:rPr lang="zh-CN" altLang="en-US" sz="1200" u="none" strike="noStrike">
                          <a:effectLst/>
                        </a:rPr>
                        <a:t>入住率</a:t>
                      </a:r>
                      <a:endParaRPr lang="zh-CN" altLang="en-US" sz="1200" b="0" i="0" u="none" strike="noStrike">
                        <a:solidFill>
                          <a:srgbClr val="000000"/>
                        </a:solidFill>
                        <a:effectLst/>
                        <a:latin typeface="+mn-ea"/>
                        <a:ea typeface="+mn-ea"/>
                      </a:endParaRPr>
                    </a:p>
                  </a:txBody>
                  <a:tcPr marL="0" marR="0" marT="0" marB="0" anchor="ctr"/>
                </a:tc>
                <a:tc>
                  <a:txBody>
                    <a:bodyPr/>
                    <a:lstStyle/>
                    <a:p>
                      <a:pPr algn="ctr" fontAlgn="ctr"/>
                      <a:r>
                        <a:rPr lang="en-US" altLang="zh-CN" sz="1200" b="0" i="0" u="none" strike="noStrike">
                          <a:solidFill>
                            <a:srgbClr val="000000"/>
                          </a:solidFill>
                          <a:effectLst/>
                          <a:latin typeface="华文中宋" panose="02010600040101010101" pitchFamily="2" charset="-122"/>
                          <a:ea typeface="华文中宋" panose="02010600040101010101" pitchFamily="2" charset="-122"/>
                        </a:rPr>
                        <a:t>32%</a:t>
                      </a:r>
                    </a:p>
                  </a:txBody>
                  <a:tcPr marL="0" marR="0" marT="0" marB="0" anchor="ctr"/>
                </a:tc>
                <a:extLst>
                  <a:ext uri="{0D108BD9-81ED-4DB2-BD59-A6C34878D82A}">
                    <a16:rowId xmlns:a16="http://schemas.microsoft.com/office/drawing/2014/main" val="10018"/>
                  </a:ext>
                </a:extLst>
              </a:tr>
              <a:tr h="167359">
                <a:tc vMerge="1">
                  <a:txBody>
                    <a:bodyPr/>
                    <a:lstStyle/>
                    <a:p>
                      <a:endParaRPr lang="zh-CN" altLang="en-US"/>
                    </a:p>
                  </a:txBody>
                  <a:tcPr/>
                </a:tc>
                <a:tc>
                  <a:txBody>
                    <a:bodyPr/>
                    <a:lstStyle/>
                    <a:p>
                      <a:pPr algn="ctr" fontAlgn="ctr"/>
                      <a:r>
                        <a:rPr lang="zh-CN" altLang="en-US" sz="1200" u="none" strike="noStrike" dirty="0" smtClean="0">
                          <a:effectLst/>
                        </a:rPr>
                        <a:t>利润</a:t>
                      </a:r>
                      <a:endParaRPr lang="zh-CN" altLang="en-US" sz="1200" b="0" i="0" u="none" strike="noStrike" dirty="0">
                        <a:solidFill>
                          <a:srgbClr val="000000"/>
                        </a:solidFill>
                        <a:effectLst/>
                        <a:latin typeface="+mn-ea"/>
                        <a:ea typeface="+mn-ea"/>
                      </a:endParaRPr>
                    </a:p>
                  </a:txBody>
                  <a:tcPr marL="0" marR="0" marT="0" marB="0" anchor="ctr"/>
                </a:tc>
                <a:tc>
                  <a:txBody>
                    <a:bodyPr/>
                    <a:lstStyle/>
                    <a:p>
                      <a:pPr algn="ctr" fontAlgn="ctr"/>
                      <a:r>
                        <a:rPr lang="zh-CN" altLang="en-US" sz="1200" b="0" i="0" u="none" strike="noStrike" dirty="0">
                          <a:solidFill>
                            <a:srgbClr val="000000"/>
                          </a:solidFill>
                          <a:effectLst/>
                          <a:latin typeface="华文中宋" panose="02010600040101010101" pitchFamily="2" charset="-122"/>
                          <a:ea typeface="华文中宋" panose="02010600040101010101" pitchFamily="2" charset="-122"/>
                        </a:rPr>
                        <a:t>       </a:t>
                      </a:r>
                      <a:r>
                        <a:rPr lang="en-US" altLang="zh-CN" sz="1200" b="0" i="0" u="none" strike="noStrike" dirty="0">
                          <a:solidFill>
                            <a:srgbClr val="000000"/>
                          </a:solidFill>
                          <a:effectLst/>
                          <a:latin typeface="华文中宋" panose="02010600040101010101" pitchFamily="2" charset="-122"/>
                          <a:ea typeface="华文中宋" panose="02010600040101010101" pitchFamily="2" charset="-122"/>
                        </a:rPr>
                        <a:t>337.05 </a:t>
                      </a:r>
                    </a:p>
                  </a:txBody>
                  <a:tcPr marL="0" marR="0" marT="0" marB="0" anchor="ctr"/>
                </a:tc>
                <a:extLst>
                  <a:ext uri="{0D108BD9-81ED-4DB2-BD59-A6C34878D82A}">
                    <a16:rowId xmlns:a16="http://schemas.microsoft.com/office/drawing/2014/main" val="10019"/>
                  </a:ext>
                </a:extLst>
              </a:tr>
              <a:tr h="167359">
                <a:tc vMerge="1">
                  <a:txBody>
                    <a:bodyPr/>
                    <a:lstStyle/>
                    <a:p>
                      <a:endParaRPr lang="zh-CN" altLang="en-US"/>
                    </a:p>
                  </a:txBody>
                  <a:tcPr/>
                </a:tc>
                <a:tc>
                  <a:txBody>
                    <a:bodyPr/>
                    <a:lstStyle/>
                    <a:p>
                      <a:pPr algn="ctr" fontAlgn="ctr"/>
                      <a:r>
                        <a:rPr lang="zh-CN" altLang="en-US" sz="1200" u="none" strike="noStrike" dirty="0" smtClean="0">
                          <a:effectLst/>
                        </a:rPr>
                        <a:t>收入</a:t>
                      </a:r>
                      <a:endParaRPr lang="zh-CN" altLang="en-US" sz="1200" b="0" i="0" u="none" strike="noStrike" dirty="0">
                        <a:solidFill>
                          <a:srgbClr val="000000"/>
                        </a:solidFill>
                        <a:effectLst/>
                        <a:latin typeface="+mn-ea"/>
                        <a:ea typeface="+mn-ea"/>
                      </a:endParaRPr>
                    </a:p>
                  </a:txBody>
                  <a:tcPr marL="0" marR="0" marT="0" marB="0" anchor="ctr"/>
                </a:tc>
                <a:tc>
                  <a:txBody>
                    <a:bodyPr/>
                    <a:lstStyle/>
                    <a:p>
                      <a:pPr algn="ctr" fontAlgn="ctr"/>
                      <a:r>
                        <a:rPr lang="zh-CN" altLang="en-US" sz="1200" b="0" i="0" u="none" strike="noStrike" dirty="0">
                          <a:solidFill>
                            <a:srgbClr val="000000"/>
                          </a:solidFill>
                          <a:effectLst/>
                          <a:latin typeface="华文中宋" panose="02010600040101010101" pitchFamily="2" charset="-122"/>
                          <a:ea typeface="华文中宋" panose="02010600040101010101" pitchFamily="2" charset="-122"/>
                        </a:rPr>
                        <a:t>    </a:t>
                      </a:r>
                      <a:r>
                        <a:rPr lang="en-US" altLang="zh-CN" sz="1200" b="0" i="0" u="none" strike="noStrike" dirty="0">
                          <a:solidFill>
                            <a:srgbClr val="000000"/>
                          </a:solidFill>
                          <a:effectLst/>
                          <a:latin typeface="华文中宋" panose="02010600040101010101" pitchFamily="2" charset="-122"/>
                          <a:ea typeface="华文中宋" panose="02010600040101010101" pitchFamily="2" charset="-122"/>
                        </a:rPr>
                        <a:t>1,688.06 </a:t>
                      </a:r>
                    </a:p>
                  </a:txBody>
                  <a:tcPr marL="0" marR="0" marT="0" marB="0" anchor="ctr"/>
                </a:tc>
                <a:extLst>
                  <a:ext uri="{0D108BD9-81ED-4DB2-BD59-A6C34878D82A}">
                    <a16:rowId xmlns:a16="http://schemas.microsoft.com/office/drawing/2014/main" val="10020"/>
                  </a:ext>
                </a:extLst>
              </a:tr>
              <a:tr h="167359">
                <a:tc rowSpan="5">
                  <a:txBody>
                    <a:bodyPr/>
                    <a:lstStyle/>
                    <a:p>
                      <a:pPr algn="ctr" fontAlgn="ctr"/>
                      <a:r>
                        <a:rPr lang="en-US" altLang="zh-CN" sz="1200" u="none" strike="noStrike" dirty="0" smtClean="0">
                          <a:effectLst/>
                        </a:rPr>
                        <a:t>2021</a:t>
                      </a:r>
                      <a:r>
                        <a:rPr lang="zh-CN" altLang="en-US" sz="1200" u="none" strike="noStrike" dirty="0" smtClean="0">
                          <a:effectLst/>
                        </a:rPr>
                        <a:t>年</a:t>
                      </a:r>
                      <a:endParaRPr lang="zh-CN" altLang="en-US" sz="1200" b="0" i="0" u="none" strike="noStrike" dirty="0">
                        <a:solidFill>
                          <a:srgbClr val="000000"/>
                        </a:solidFill>
                        <a:effectLst/>
                        <a:latin typeface="+mn-ea"/>
                        <a:ea typeface="+mn-ea"/>
                      </a:endParaRPr>
                    </a:p>
                  </a:txBody>
                  <a:tcPr marL="0" marR="0" marT="0" marB="0" anchor="ctr"/>
                </a:tc>
                <a:tc>
                  <a:txBody>
                    <a:bodyPr/>
                    <a:lstStyle/>
                    <a:p>
                      <a:pPr algn="ctr" fontAlgn="ctr"/>
                      <a:r>
                        <a:rPr lang="zh-CN" altLang="en-US" sz="1200" u="none" strike="noStrike">
                          <a:effectLst/>
                        </a:rPr>
                        <a:t>利润率</a:t>
                      </a:r>
                      <a:endParaRPr lang="zh-CN" altLang="en-US" sz="1200" b="0" i="0" u="none" strike="noStrike">
                        <a:solidFill>
                          <a:srgbClr val="000000"/>
                        </a:solidFill>
                        <a:effectLst/>
                        <a:latin typeface="+mn-ea"/>
                        <a:ea typeface="+mn-ea"/>
                      </a:endParaRPr>
                    </a:p>
                  </a:txBody>
                  <a:tcPr marL="0" marR="0" marT="0" marB="0" anchor="ctr"/>
                </a:tc>
                <a:tc>
                  <a:txBody>
                    <a:bodyPr/>
                    <a:lstStyle/>
                    <a:p>
                      <a:pPr algn="ctr" fontAlgn="ctr"/>
                      <a:r>
                        <a:rPr lang="en-US" altLang="zh-CN" sz="1200" b="0" i="0" u="none" strike="noStrike" dirty="0" smtClean="0">
                          <a:solidFill>
                            <a:srgbClr val="000000"/>
                          </a:solidFill>
                          <a:effectLst/>
                          <a:latin typeface="华文中宋" panose="02010600040101010101" pitchFamily="2" charset="-122"/>
                          <a:ea typeface="华文中宋" panose="02010600040101010101" pitchFamily="2" charset="-122"/>
                        </a:rPr>
                        <a:t>7%</a:t>
                      </a:r>
                      <a:endParaRPr lang="en-US" altLang="zh-CN" sz="1200" b="0" i="0" u="none" strike="noStrike" dirty="0">
                        <a:solidFill>
                          <a:srgbClr val="000000"/>
                        </a:solidFill>
                        <a:effectLst/>
                        <a:latin typeface="华文中宋" panose="02010600040101010101" pitchFamily="2" charset="-122"/>
                        <a:ea typeface="华文中宋" panose="02010600040101010101" pitchFamily="2" charset="-122"/>
                      </a:endParaRPr>
                    </a:p>
                  </a:txBody>
                  <a:tcPr marL="0" marR="0" marT="0" marB="0" anchor="ctr"/>
                </a:tc>
                <a:extLst>
                  <a:ext uri="{0D108BD9-81ED-4DB2-BD59-A6C34878D82A}">
                    <a16:rowId xmlns:a16="http://schemas.microsoft.com/office/drawing/2014/main" val="10021"/>
                  </a:ext>
                </a:extLst>
              </a:tr>
              <a:tr h="167359">
                <a:tc vMerge="1">
                  <a:txBody>
                    <a:bodyPr/>
                    <a:lstStyle/>
                    <a:p>
                      <a:endParaRPr lang="zh-CN" altLang="en-US"/>
                    </a:p>
                  </a:txBody>
                  <a:tcPr/>
                </a:tc>
                <a:tc>
                  <a:txBody>
                    <a:bodyPr/>
                    <a:lstStyle/>
                    <a:p>
                      <a:pPr algn="ctr" fontAlgn="ctr"/>
                      <a:r>
                        <a:rPr lang="zh-CN" altLang="en-US" sz="1200" u="none" strike="noStrike" dirty="0" smtClean="0">
                          <a:effectLst/>
                        </a:rPr>
                        <a:t>平均房价</a:t>
                      </a:r>
                      <a:endParaRPr lang="zh-CN" altLang="en-US" sz="1200" b="0" i="0" u="none" strike="noStrike" dirty="0">
                        <a:solidFill>
                          <a:srgbClr val="000000"/>
                        </a:solidFill>
                        <a:effectLst/>
                        <a:latin typeface="+mn-ea"/>
                        <a:ea typeface="+mn-ea"/>
                      </a:endParaRPr>
                    </a:p>
                  </a:txBody>
                  <a:tcPr marL="0" marR="0" marT="0" marB="0" anchor="ctr"/>
                </a:tc>
                <a:tc>
                  <a:txBody>
                    <a:bodyPr/>
                    <a:lstStyle/>
                    <a:p>
                      <a:pPr algn="ctr" fontAlgn="ctr"/>
                      <a:r>
                        <a:rPr lang="zh-CN" altLang="en-US" sz="1200" b="0" i="0" u="none" strike="noStrike" dirty="0">
                          <a:solidFill>
                            <a:srgbClr val="000000"/>
                          </a:solidFill>
                          <a:effectLst/>
                          <a:latin typeface="华文中宋" panose="02010600040101010101" pitchFamily="2" charset="-122"/>
                          <a:ea typeface="华文中宋" panose="02010600040101010101" pitchFamily="2" charset="-122"/>
                        </a:rPr>
                        <a:t>       </a:t>
                      </a:r>
                      <a:r>
                        <a:rPr lang="en-US" altLang="zh-CN" sz="1200" b="0" i="0" u="none" strike="noStrike" dirty="0" smtClean="0">
                          <a:solidFill>
                            <a:srgbClr val="000000"/>
                          </a:solidFill>
                          <a:effectLst/>
                          <a:latin typeface="华文中宋" panose="02010600040101010101" pitchFamily="2" charset="-122"/>
                          <a:ea typeface="华文中宋" panose="02010600040101010101" pitchFamily="2" charset="-122"/>
                        </a:rPr>
                        <a:t>302.15</a:t>
                      </a:r>
                      <a:endParaRPr lang="en-US" altLang="zh-CN" sz="1200" b="0" i="0" u="none" strike="noStrike" dirty="0">
                        <a:solidFill>
                          <a:srgbClr val="000000"/>
                        </a:solidFill>
                        <a:effectLst/>
                        <a:latin typeface="华文中宋" panose="02010600040101010101" pitchFamily="2" charset="-122"/>
                        <a:ea typeface="华文中宋" panose="02010600040101010101" pitchFamily="2" charset="-122"/>
                      </a:endParaRPr>
                    </a:p>
                  </a:txBody>
                  <a:tcPr marL="0" marR="0" marT="0" marB="0" anchor="ctr"/>
                </a:tc>
                <a:extLst>
                  <a:ext uri="{0D108BD9-81ED-4DB2-BD59-A6C34878D82A}">
                    <a16:rowId xmlns:a16="http://schemas.microsoft.com/office/drawing/2014/main" val="10022"/>
                  </a:ext>
                </a:extLst>
              </a:tr>
              <a:tr h="167359">
                <a:tc vMerge="1">
                  <a:txBody>
                    <a:bodyPr/>
                    <a:lstStyle/>
                    <a:p>
                      <a:endParaRPr lang="zh-CN" altLang="en-US"/>
                    </a:p>
                  </a:txBody>
                  <a:tcPr/>
                </a:tc>
                <a:tc>
                  <a:txBody>
                    <a:bodyPr/>
                    <a:lstStyle/>
                    <a:p>
                      <a:pPr algn="ctr" fontAlgn="ctr"/>
                      <a:r>
                        <a:rPr lang="zh-CN" altLang="en-US" sz="1200" u="none" strike="noStrike">
                          <a:effectLst/>
                        </a:rPr>
                        <a:t>入住率</a:t>
                      </a:r>
                      <a:endParaRPr lang="zh-CN" altLang="en-US" sz="1200" b="0" i="0" u="none" strike="noStrike">
                        <a:solidFill>
                          <a:srgbClr val="000000"/>
                        </a:solidFill>
                        <a:effectLst/>
                        <a:latin typeface="+mn-ea"/>
                        <a:ea typeface="+mn-ea"/>
                      </a:endParaRPr>
                    </a:p>
                  </a:txBody>
                  <a:tcPr marL="0" marR="0" marT="0" marB="0" anchor="ctr"/>
                </a:tc>
                <a:tc>
                  <a:txBody>
                    <a:bodyPr/>
                    <a:lstStyle/>
                    <a:p>
                      <a:pPr algn="ctr" fontAlgn="ctr"/>
                      <a:r>
                        <a:rPr lang="en-US" altLang="zh-CN" sz="1200" b="0" i="0" u="none" strike="noStrike" dirty="0" smtClean="0">
                          <a:solidFill>
                            <a:srgbClr val="000000"/>
                          </a:solidFill>
                          <a:effectLst/>
                          <a:latin typeface="华文中宋" panose="02010600040101010101" pitchFamily="2" charset="-122"/>
                          <a:ea typeface="华文中宋" panose="02010600040101010101" pitchFamily="2" charset="-122"/>
                        </a:rPr>
                        <a:t>32%</a:t>
                      </a:r>
                      <a:endParaRPr lang="en-US" altLang="zh-CN" sz="1200" b="0" i="0" u="none" strike="noStrike" dirty="0">
                        <a:solidFill>
                          <a:srgbClr val="000000"/>
                        </a:solidFill>
                        <a:effectLst/>
                        <a:latin typeface="华文中宋" panose="02010600040101010101" pitchFamily="2" charset="-122"/>
                        <a:ea typeface="华文中宋" panose="02010600040101010101" pitchFamily="2" charset="-122"/>
                      </a:endParaRPr>
                    </a:p>
                  </a:txBody>
                  <a:tcPr marL="0" marR="0" marT="0" marB="0" anchor="ctr"/>
                </a:tc>
                <a:extLst>
                  <a:ext uri="{0D108BD9-81ED-4DB2-BD59-A6C34878D82A}">
                    <a16:rowId xmlns:a16="http://schemas.microsoft.com/office/drawing/2014/main" val="10023"/>
                  </a:ext>
                </a:extLst>
              </a:tr>
              <a:tr h="167359">
                <a:tc vMerge="1">
                  <a:txBody>
                    <a:bodyPr/>
                    <a:lstStyle/>
                    <a:p>
                      <a:endParaRPr lang="zh-CN" altLang="en-US"/>
                    </a:p>
                  </a:txBody>
                  <a:tcPr/>
                </a:tc>
                <a:tc>
                  <a:txBody>
                    <a:bodyPr/>
                    <a:lstStyle/>
                    <a:p>
                      <a:pPr algn="ctr" fontAlgn="ctr"/>
                      <a:r>
                        <a:rPr lang="zh-CN" altLang="en-US" sz="1200" u="none" strike="noStrike" dirty="0" smtClean="0">
                          <a:effectLst/>
                        </a:rPr>
                        <a:t>利润</a:t>
                      </a:r>
                      <a:endParaRPr lang="zh-CN" altLang="en-US" sz="1200" b="0" i="0" u="none" strike="noStrike" dirty="0">
                        <a:solidFill>
                          <a:srgbClr val="000000"/>
                        </a:solidFill>
                        <a:effectLst/>
                        <a:latin typeface="+mn-ea"/>
                        <a:ea typeface="+mn-ea"/>
                      </a:endParaRPr>
                    </a:p>
                  </a:txBody>
                  <a:tcPr marL="0" marR="0" marT="0" marB="0" anchor="ctr"/>
                </a:tc>
                <a:tc>
                  <a:txBody>
                    <a:bodyPr/>
                    <a:lstStyle/>
                    <a:p>
                      <a:pPr algn="ctr" fontAlgn="ctr"/>
                      <a:r>
                        <a:rPr lang="zh-CN" altLang="en-US" sz="1200" b="0" i="0" u="none" strike="noStrike" dirty="0">
                          <a:solidFill>
                            <a:srgbClr val="000000"/>
                          </a:solidFill>
                          <a:effectLst/>
                          <a:latin typeface="华文中宋" panose="02010600040101010101" pitchFamily="2" charset="-122"/>
                          <a:ea typeface="华文中宋" panose="02010600040101010101" pitchFamily="2" charset="-122"/>
                        </a:rPr>
                        <a:t>       </a:t>
                      </a:r>
                      <a:r>
                        <a:rPr lang="en-US" altLang="zh-CN" sz="1200" b="0" i="0" u="none" strike="noStrike" dirty="0" smtClean="0">
                          <a:solidFill>
                            <a:srgbClr val="000000"/>
                          </a:solidFill>
                          <a:effectLst/>
                          <a:latin typeface="华文中宋" panose="02010600040101010101" pitchFamily="2" charset="-122"/>
                          <a:ea typeface="华文中宋" panose="02010600040101010101" pitchFamily="2" charset="-122"/>
                        </a:rPr>
                        <a:t>128.38 </a:t>
                      </a:r>
                      <a:endParaRPr lang="en-US" altLang="zh-CN" sz="1200" b="0" i="0" u="none" strike="noStrike" dirty="0">
                        <a:solidFill>
                          <a:srgbClr val="000000"/>
                        </a:solidFill>
                        <a:effectLst/>
                        <a:latin typeface="华文中宋" panose="02010600040101010101" pitchFamily="2" charset="-122"/>
                        <a:ea typeface="华文中宋" panose="02010600040101010101" pitchFamily="2" charset="-122"/>
                      </a:endParaRPr>
                    </a:p>
                  </a:txBody>
                  <a:tcPr marL="0" marR="0" marT="0" marB="0" anchor="ctr"/>
                </a:tc>
                <a:extLst>
                  <a:ext uri="{0D108BD9-81ED-4DB2-BD59-A6C34878D82A}">
                    <a16:rowId xmlns:a16="http://schemas.microsoft.com/office/drawing/2014/main" val="10024"/>
                  </a:ext>
                </a:extLst>
              </a:tr>
              <a:tr h="167359">
                <a:tc vMerge="1">
                  <a:txBody>
                    <a:bodyPr/>
                    <a:lstStyle/>
                    <a:p>
                      <a:endParaRPr lang="zh-CN" altLang="en-US"/>
                    </a:p>
                  </a:txBody>
                  <a:tcPr/>
                </a:tc>
                <a:tc>
                  <a:txBody>
                    <a:bodyPr/>
                    <a:lstStyle/>
                    <a:p>
                      <a:pPr algn="ctr" fontAlgn="ctr"/>
                      <a:r>
                        <a:rPr lang="zh-CN" altLang="en-US" sz="1200" u="none" strike="noStrike" dirty="0" smtClean="0">
                          <a:effectLst/>
                        </a:rPr>
                        <a:t>收入</a:t>
                      </a:r>
                      <a:endParaRPr lang="zh-CN" altLang="en-US" sz="1200" b="0" i="0" u="none" strike="noStrike" dirty="0">
                        <a:solidFill>
                          <a:srgbClr val="000000"/>
                        </a:solidFill>
                        <a:effectLst/>
                        <a:latin typeface="+mn-ea"/>
                        <a:ea typeface="+mn-ea"/>
                      </a:endParaRPr>
                    </a:p>
                  </a:txBody>
                  <a:tcPr marL="0" marR="0" marT="0" marB="0" anchor="ctr"/>
                </a:tc>
                <a:tc>
                  <a:txBody>
                    <a:bodyPr/>
                    <a:lstStyle/>
                    <a:p>
                      <a:pPr algn="ctr" fontAlgn="ctr"/>
                      <a:r>
                        <a:rPr lang="zh-CN" altLang="en-US" sz="1200" b="0" i="0" u="none" strike="noStrike" dirty="0">
                          <a:solidFill>
                            <a:srgbClr val="000000"/>
                          </a:solidFill>
                          <a:effectLst/>
                          <a:latin typeface="华文中宋" panose="02010600040101010101" pitchFamily="2" charset="-122"/>
                          <a:ea typeface="华文中宋" panose="02010600040101010101" pitchFamily="2" charset="-122"/>
                        </a:rPr>
                        <a:t>    </a:t>
                      </a:r>
                      <a:r>
                        <a:rPr lang="en-US" altLang="zh-CN" sz="1200" b="0" i="0" u="none" strike="noStrike" dirty="0" smtClean="0">
                          <a:solidFill>
                            <a:srgbClr val="000000"/>
                          </a:solidFill>
                          <a:effectLst/>
                          <a:latin typeface="华文中宋" panose="02010600040101010101" pitchFamily="2" charset="-122"/>
                          <a:ea typeface="华文中宋" panose="02010600040101010101" pitchFamily="2" charset="-122"/>
                        </a:rPr>
                        <a:t>1,806.74 </a:t>
                      </a:r>
                      <a:endParaRPr lang="en-US" altLang="zh-CN" sz="1200" b="0" i="0" u="none" strike="noStrike" dirty="0">
                        <a:solidFill>
                          <a:srgbClr val="000000"/>
                        </a:solidFill>
                        <a:effectLst/>
                        <a:latin typeface="华文中宋" panose="02010600040101010101" pitchFamily="2" charset="-122"/>
                        <a:ea typeface="华文中宋" panose="02010600040101010101" pitchFamily="2" charset="-122"/>
                      </a:endParaRPr>
                    </a:p>
                  </a:txBody>
                  <a:tcPr marL="0" marR="0" marT="0" marB="0" anchor="ctr"/>
                </a:tc>
                <a:extLst>
                  <a:ext uri="{0D108BD9-81ED-4DB2-BD59-A6C34878D82A}">
                    <a16:rowId xmlns:a16="http://schemas.microsoft.com/office/drawing/2014/main" val="10025"/>
                  </a:ext>
                </a:extLst>
              </a:tr>
            </a:tbl>
          </a:graphicData>
        </a:graphic>
      </p:graphicFrame>
      <p:graphicFrame>
        <p:nvGraphicFramePr>
          <p:cNvPr id="7" name="表格 6"/>
          <p:cNvGraphicFramePr>
            <a:graphicFrameLocks noGrp="1"/>
          </p:cNvGraphicFramePr>
          <p:nvPr>
            <p:extLst/>
          </p:nvPr>
        </p:nvGraphicFramePr>
        <p:xfrm>
          <a:off x="6456040" y="1774314"/>
          <a:ext cx="5381226" cy="2260848"/>
        </p:xfrm>
        <a:graphic>
          <a:graphicData uri="http://schemas.openxmlformats.org/drawingml/2006/table">
            <a:tbl>
              <a:tblPr>
                <a:tableStyleId>{8799B23B-EC83-4686-B30A-512413B5E67A}</a:tableStyleId>
              </a:tblPr>
              <a:tblGrid>
                <a:gridCol w="1176891">
                  <a:extLst>
                    <a:ext uri="{9D8B030D-6E8A-4147-A177-3AD203B41FA5}">
                      <a16:colId xmlns:a16="http://schemas.microsoft.com/office/drawing/2014/main" val="20000"/>
                    </a:ext>
                  </a:extLst>
                </a:gridCol>
                <a:gridCol w="2215325">
                  <a:extLst>
                    <a:ext uri="{9D8B030D-6E8A-4147-A177-3AD203B41FA5}">
                      <a16:colId xmlns:a16="http://schemas.microsoft.com/office/drawing/2014/main" val="20001"/>
                    </a:ext>
                  </a:extLst>
                </a:gridCol>
                <a:gridCol w="1989010">
                  <a:extLst>
                    <a:ext uri="{9D8B030D-6E8A-4147-A177-3AD203B41FA5}">
                      <a16:colId xmlns:a16="http://schemas.microsoft.com/office/drawing/2014/main" val="20002"/>
                    </a:ext>
                  </a:extLst>
                </a:gridCol>
              </a:tblGrid>
              <a:tr h="432048">
                <a:tc>
                  <a:txBody>
                    <a:bodyPr/>
                    <a:lstStyle/>
                    <a:p>
                      <a:pPr algn="ctr" fontAlgn="ctr"/>
                      <a:r>
                        <a:rPr lang="zh-CN" altLang="en-US" sz="1200" b="1" u="none" strike="noStrike" dirty="0" smtClean="0">
                          <a:solidFill>
                            <a:schemeClr val="bg1"/>
                          </a:solidFill>
                          <a:effectLst/>
                        </a:rPr>
                        <a:t>年份</a:t>
                      </a:r>
                      <a:endParaRPr lang="zh-CN" altLang="en-US" sz="1200" b="1" i="0" u="none" strike="noStrike" dirty="0">
                        <a:solidFill>
                          <a:schemeClr val="bg1"/>
                        </a:solidFill>
                        <a:effectLst/>
                        <a:latin typeface="+mn-ea"/>
                        <a:ea typeface="+mn-ea"/>
                      </a:endParaRPr>
                    </a:p>
                  </a:txBody>
                  <a:tcPr marL="0" marR="0" marT="0" marB="0" anchor="ctr">
                    <a:solidFill>
                      <a:schemeClr val="accent1">
                        <a:lumMod val="50000"/>
                      </a:schemeClr>
                    </a:solidFill>
                  </a:tcPr>
                </a:tc>
                <a:tc>
                  <a:txBody>
                    <a:bodyPr/>
                    <a:lstStyle/>
                    <a:p>
                      <a:pPr algn="ctr" fontAlgn="ctr"/>
                      <a:r>
                        <a:rPr lang="zh-CN" altLang="en-US" sz="1200" b="1" u="none" strike="noStrike" dirty="0" smtClean="0">
                          <a:solidFill>
                            <a:schemeClr val="bg1"/>
                          </a:solidFill>
                          <a:effectLst/>
                        </a:rPr>
                        <a:t>项目</a:t>
                      </a:r>
                      <a:endParaRPr lang="zh-CN" altLang="en-US" sz="1200" b="1" i="0" u="none" strike="noStrike" dirty="0">
                        <a:solidFill>
                          <a:schemeClr val="bg1"/>
                        </a:solidFill>
                        <a:effectLst/>
                        <a:latin typeface="+mn-ea"/>
                        <a:ea typeface="+mn-ea"/>
                      </a:endParaRPr>
                    </a:p>
                  </a:txBody>
                  <a:tcPr marL="0" marR="0" marT="0" marB="0" anchor="ctr">
                    <a:solidFill>
                      <a:schemeClr val="accent1">
                        <a:lumMod val="50000"/>
                      </a:schemeClr>
                    </a:solidFill>
                  </a:tcPr>
                </a:tc>
                <a:tc>
                  <a:txBody>
                    <a:bodyPr/>
                    <a:lstStyle/>
                    <a:p>
                      <a:pPr algn="ctr" fontAlgn="ctr"/>
                      <a:r>
                        <a:rPr lang="zh-CN" altLang="en-US" sz="1200" b="1" i="0" u="none" strike="noStrike" dirty="0" smtClean="0">
                          <a:solidFill>
                            <a:schemeClr val="bg1"/>
                          </a:solidFill>
                          <a:effectLst/>
                          <a:latin typeface="华文中宋" panose="02010600040101010101" pitchFamily="2" charset="-122"/>
                          <a:ea typeface="华文中宋" panose="02010600040101010101" pitchFamily="2" charset="-122"/>
                        </a:rPr>
                        <a:t> 牡丹江世茂假日酒店 </a:t>
                      </a:r>
                      <a:endParaRPr lang="zh-CN" altLang="en-US" sz="1200" b="1" i="0" u="none" strike="noStrike" dirty="0">
                        <a:solidFill>
                          <a:schemeClr val="bg1"/>
                        </a:solidFill>
                        <a:effectLst/>
                        <a:latin typeface="华文中宋" panose="02010600040101010101" pitchFamily="2" charset="-122"/>
                        <a:ea typeface="华文中宋" panose="02010600040101010101" pitchFamily="2" charset="-122"/>
                      </a:endParaRPr>
                    </a:p>
                  </a:txBody>
                  <a:tcPr marL="0" marR="0" marT="0" marB="0" anchor="ctr">
                    <a:solidFill>
                      <a:schemeClr val="accent1">
                        <a:lumMod val="50000"/>
                      </a:schemeClr>
                    </a:solidFill>
                  </a:tcPr>
                </a:tc>
                <a:extLst>
                  <a:ext uri="{0D108BD9-81ED-4DB2-BD59-A6C34878D82A}">
                    <a16:rowId xmlns:a16="http://schemas.microsoft.com/office/drawing/2014/main" val="10000"/>
                  </a:ext>
                </a:extLst>
              </a:tr>
              <a:tr h="167359">
                <a:tc rowSpan="5">
                  <a:txBody>
                    <a:bodyPr/>
                    <a:lstStyle/>
                    <a:p>
                      <a:pPr algn="ctr" fontAlgn="ctr"/>
                      <a:r>
                        <a:rPr lang="en-US" altLang="zh-CN" sz="1200" u="none" strike="noStrike" dirty="0" smtClean="0">
                          <a:effectLst/>
                        </a:rPr>
                        <a:t>2022</a:t>
                      </a:r>
                      <a:r>
                        <a:rPr lang="zh-CN" altLang="en-US" sz="1200" u="none" strike="noStrike" dirty="0" smtClean="0">
                          <a:effectLst/>
                        </a:rPr>
                        <a:t>年</a:t>
                      </a:r>
                      <a:endParaRPr lang="zh-CN" altLang="en-US" sz="1200" b="0" i="0" u="none" strike="noStrike" dirty="0">
                        <a:solidFill>
                          <a:srgbClr val="000000"/>
                        </a:solidFill>
                        <a:effectLst/>
                        <a:latin typeface="+mn-ea"/>
                        <a:ea typeface="+mn-ea"/>
                      </a:endParaRPr>
                    </a:p>
                  </a:txBody>
                  <a:tcPr marL="0" marR="0" marT="0" marB="0" anchor="ctr"/>
                </a:tc>
                <a:tc>
                  <a:txBody>
                    <a:bodyPr/>
                    <a:lstStyle/>
                    <a:p>
                      <a:pPr algn="ctr" fontAlgn="ctr"/>
                      <a:r>
                        <a:rPr lang="zh-CN" altLang="en-US" sz="1200" u="none" strike="noStrike" dirty="0">
                          <a:effectLst/>
                        </a:rPr>
                        <a:t>利润率</a:t>
                      </a:r>
                      <a:endParaRPr lang="zh-CN" altLang="en-US" sz="1200" b="0" i="0" u="none" strike="noStrike" dirty="0">
                        <a:solidFill>
                          <a:srgbClr val="000000"/>
                        </a:solidFill>
                        <a:effectLst/>
                        <a:latin typeface="+mn-ea"/>
                        <a:ea typeface="+mn-ea"/>
                      </a:endParaRPr>
                    </a:p>
                  </a:txBody>
                  <a:tcPr marL="0" marR="0" marT="0" marB="0" anchor="ctr"/>
                </a:tc>
                <a:tc>
                  <a:txBody>
                    <a:bodyPr/>
                    <a:lstStyle/>
                    <a:p>
                      <a:pPr algn="ctr" fontAlgn="ctr"/>
                      <a:r>
                        <a:rPr lang="en-US" altLang="zh-CN" sz="1200" b="0" i="0" u="none" strike="noStrike" dirty="0" smtClean="0">
                          <a:solidFill>
                            <a:srgbClr val="000000"/>
                          </a:solidFill>
                          <a:effectLst/>
                          <a:latin typeface="华文中宋" panose="02010600040101010101" pitchFamily="2" charset="-122"/>
                          <a:ea typeface="华文中宋" panose="02010600040101010101" pitchFamily="2" charset="-122"/>
                        </a:rPr>
                        <a:t>5%</a:t>
                      </a:r>
                      <a:endParaRPr lang="zh-CN" altLang="en-US" sz="1200" b="0" i="0" u="none" strike="noStrike" dirty="0">
                        <a:solidFill>
                          <a:srgbClr val="000000"/>
                        </a:solidFill>
                        <a:effectLst/>
                        <a:latin typeface="华文中宋" panose="02010600040101010101" pitchFamily="2" charset="-122"/>
                        <a:ea typeface="华文中宋" panose="02010600040101010101" pitchFamily="2" charset="-122"/>
                      </a:endParaRPr>
                    </a:p>
                  </a:txBody>
                  <a:tcPr marL="0" marR="0" marT="0" marB="0" anchor="ctr"/>
                </a:tc>
                <a:extLst>
                  <a:ext uri="{0D108BD9-81ED-4DB2-BD59-A6C34878D82A}">
                    <a16:rowId xmlns:a16="http://schemas.microsoft.com/office/drawing/2014/main" val="10001"/>
                  </a:ext>
                </a:extLst>
              </a:tr>
              <a:tr h="167359">
                <a:tc vMerge="1">
                  <a:txBody>
                    <a:bodyPr/>
                    <a:lstStyle/>
                    <a:p>
                      <a:endParaRPr lang="zh-CN" altLang="en-US"/>
                    </a:p>
                  </a:txBody>
                  <a:tcPr/>
                </a:tc>
                <a:tc>
                  <a:txBody>
                    <a:bodyPr/>
                    <a:lstStyle/>
                    <a:p>
                      <a:pPr algn="ctr" fontAlgn="ctr"/>
                      <a:r>
                        <a:rPr lang="zh-CN" altLang="en-US" sz="1200" u="none" strike="noStrike" dirty="0" smtClean="0">
                          <a:effectLst/>
                        </a:rPr>
                        <a:t>平均房价</a:t>
                      </a:r>
                      <a:endParaRPr lang="zh-CN" altLang="en-US" sz="1200" b="0" i="0" u="none" strike="noStrike" dirty="0">
                        <a:solidFill>
                          <a:srgbClr val="000000"/>
                        </a:solidFill>
                        <a:effectLst/>
                        <a:latin typeface="+mn-ea"/>
                        <a:ea typeface="+mn-ea"/>
                      </a:endParaRPr>
                    </a:p>
                  </a:txBody>
                  <a:tcPr marL="0" marR="0" marT="0" marB="0" anchor="ctr"/>
                </a:tc>
                <a:tc>
                  <a:txBody>
                    <a:bodyPr/>
                    <a:lstStyle/>
                    <a:p>
                      <a:pPr algn="ctr" fontAlgn="ctr"/>
                      <a:r>
                        <a:rPr lang="en-US" altLang="zh-CN" sz="1200" b="0" i="0" u="none" strike="noStrike" dirty="0" smtClean="0">
                          <a:solidFill>
                            <a:srgbClr val="000000"/>
                          </a:solidFill>
                          <a:effectLst/>
                          <a:latin typeface="华文中宋" panose="02010600040101010101" pitchFamily="2" charset="-122"/>
                          <a:ea typeface="华文中宋" panose="02010600040101010101" pitchFamily="2" charset="-122"/>
                        </a:rPr>
                        <a:t>255</a:t>
                      </a:r>
                      <a:endParaRPr lang="zh-CN" altLang="en-US" sz="1200" b="0" i="0" u="none" strike="noStrike" dirty="0">
                        <a:solidFill>
                          <a:srgbClr val="000000"/>
                        </a:solidFill>
                        <a:effectLst/>
                        <a:latin typeface="华文中宋" panose="02010600040101010101" pitchFamily="2" charset="-122"/>
                        <a:ea typeface="华文中宋" panose="02010600040101010101" pitchFamily="2" charset="-122"/>
                      </a:endParaRPr>
                    </a:p>
                  </a:txBody>
                  <a:tcPr marL="0" marR="0" marT="0" marB="0" anchor="ctr"/>
                </a:tc>
                <a:extLst>
                  <a:ext uri="{0D108BD9-81ED-4DB2-BD59-A6C34878D82A}">
                    <a16:rowId xmlns:a16="http://schemas.microsoft.com/office/drawing/2014/main" val="10002"/>
                  </a:ext>
                </a:extLst>
              </a:tr>
              <a:tr h="167359">
                <a:tc vMerge="1">
                  <a:txBody>
                    <a:bodyPr/>
                    <a:lstStyle/>
                    <a:p>
                      <a:endParaRPr lang="zh-CN" altLang="en-US"/>
                    </a:p>
                  </a:txBody>
                  <a:tcPr/>
                </a:tc>
                <a:tc>
                  <a:txBody>
                    <a:bodyPr/>
                    <a:lstStyle/>
                    <a:p>
                      <a:pPr algn="ctr" fontAlgn="ctr"/>
                      <a:r>
                        <a:rPr lang="zh-CN" altLang="en-US" sz="1200" u="none" strike="noStrike" dirty="0">
                          <a:effectLst/>
                        </a:rPr>
                        <a:t>入住率</a:t>
                      </a:r>
                      <a:endParaRPr lang="zh-CN" altLang="en-US" sz="1200" b="0" i="0" u="none" strike="noStrike" dirty="0">
                        <a:solidFill>
                          <a:srgbClr val="000000"/>
                        </a:solidFill>
                        <a:effectLst/>
                        <a:latin typeface="+mn-ea"/>
                        <a:ea typeface="+mn-ea"/>
                      </a:endParaRPr>
                    </a:p>
                  </a:txBody>
                  <a:tcPr marL="0" marR="0" marT="0" marB="0" anchor="ctr"/>
                </a:tc>
                <a:tc>
                  <a:txBody>
                    <a:bodyPr/>
                    <a:lstStyle/>
                    <a:p>
                      <a:pPr algn="ctr" fontAlgn="ctr"/>
                      <a:r>
                        <a:rPr lang="en-US" altLang="zh-CN" sz="1200" b="0" i="0" u="none" strike="noStrike" dirty="0" smtClean="0">
                          <a:solidFill>
                            <a:srgbClr val="000000"/>
                          </a:solidFill>
                          <a:effectLst/>
                          <a:latin typeface="华文中宋" panose="02010600040101010101" pitchFamily="2" charset="-122"/>
                          <a:ea typeface="华文中宋" panose="02010600040101010101" pitchFamily="2" charset="-122"/>
                        </a:rPr>
                        <a:t>32%</a:t>
                      </a:r>
                      <a:endParaRPr lang="zh-CN" altLang="en-US" sz="1200" b="0" i="0" u="none" strike="noStrike" dirty="0">
                        <a:solidFill>
                          <a:srgbClr val="000000"/>
                        </a:solidFill>
                        <a:effectLst/>
                        <a:latin typeface="华文中宋" panose="02010600040101010101" pitchFamily="2" charset="-122"/>
                        <a:ea typeface="华文中宋" panose="02010600040101010101" pitchFamily="2" charset="-122"/>
                      </a:endParaRPr>
                    </a:p>
                  </a:txBody>
                  <a:tcPr marL="0" marR="0" marT="0" marB="0" anchor="ctr"/>
                </a:tc>
                <a:extLst>
                  <a:ext uri="{0D108BD9-81ED-4DB2-BD59-A6C34878D82A}">
                    <a16:rowId xmlns:a16="http://schemas.microsoft.com/office/drawing/2014/main" val="10003"/>
                  </a:ext>
                </a:extLst>
              </a:tr>
              <a:tr h="167359">
                <a:tc vMerge="1">
                  <a:txBody>
                    <a:bodyPr/>
                    <a:lstStyle/>
                    <a:p>
                      <a:endParaRPr lang="zh-CN" altLang="en-US"/>
                    </a:p>
                  </a:txBody>
                  <a:tcPr/>
                </a:tc>
                <a:tc>
                  <a:txBody>
                    <a:bodyPr/>
                    <a:lstStyle/>
                    <a:p>
                      <a:pPr algn="ctr" fontAlgn="ctr"/>
                      <a:r>
                        <a:rPr lang="zh-CN" altLang="en-US" sz="1200" u="none" strike="noStrike" dirty="0" smtClean="0">
                          <a:effectLst/>
                        </a:rPr>
                        <a:t>利润</a:t>
                      </a:r>
                      <a:endParaRPr lang="zh-CN" altLang="en-US" sz="1200" b="0" i="0" u="none" strike="noStrike" dirty="0">
                        <a:solidFill>
                          <a:srgbClr val="000000"/>
                        </a:solidFill>
                        <a:effectLst/>
                        <a:latin typeface="+mn-ea"/>
                        <a:ea typeface="+mn-ea"/>
                      </a:endParaRPr>
                    </a:p>
                  </a:txBody>
                  <a:tcPr marL="0" marR="0" marT="0" marB="0" anchor="ctr"/>
                </a:tc>
                <a:tc>
                  <a:txBody>
                    <a:bodyPr/>
                    <a:lstStyle/>
                    <a:p>
                      <a:pPr algn="ctr" fontAlgn="ctr"/>
                      <a:r>
                        <a:rPr lang="en-US" altLang="zh-CN" sz="1200" b="0" i="0" u="none" strike="noStrike" dirty="0" smtClean="0">
                          <a:solidFill>
                            <a:srgbClr val="000000"/>
                          </a:solidFill>
                          <a:effectLst/>
                          <a:latin typeface="华文中宋" panose="02010600040101010101" pitchFamily="2" charset="-122"/>
                          <a:ea typeface="华文中宋" panose="02010600040101010101" pitchFamily="2" charset="-122"/>
                        </a:rPr>
                        <a:t>87.26</a:t>
                      </a:r>
                      <a:endParaRPr lang="zh-CN" altLang="en-US" sz="1200" b="0" i="0" u="none" strike="noStrike" dirty="0">
                        <a:solidFill>
                          <a:srgbClr val="000000"/>
                        </a:solidFill>
                        <a:effectLst/>
                        <a:latin typeface="华文中宋" panose="02010600040101010101" pitchFamily="2" charset="-122"/>
                        <a:ea typeface="华文中宋" panose="02010600040101010101" pitchFamily="2" charset="-122"/>
                      </a:endParaRPr>
                    </a:p>
                  </a:txBody>
                  <a:tcPr marL="0" marR="0" marT="0" marB="0" anchor="ctr"/>
                </a:tc>
                <a:extLst>
                  <a:ext uri="{0D108BD9-81ED-4DB2-BD59-A6C34878D82A}">
                    <a16:rowId xmlns:a16="http://schemas.microsoft.com/office/drawing/2014/main" val="10004"/>
                  </a:ext>
                </a:extLst>
              </a:tr>
              <a:tr h="167359">
                <a:tc vMerge="1">
                  <a:txBody>
                    <a:bodyPr/>
                    <a:lstStyle/>
                    <a:p>
                      <a:endParaRPr lang="zh-CN" altLang="en-US"/>
                    </a:p>
                  </a:txBody>
                  <a:tcPr/>
                </a:tc>
                <a:tc>
                  <a:txBody>
                    <a:bodyPr/>
                    <a:lstStyle/>
                    <a:p>
                      <a:pPr algn="ctr" fontAlgn="ctr"/>
                      <a:r>
                        <a:rPr lang="zh-CN" altLang="en-US" sz="1200" u="none" strike="noStrike" dirty="0" smtClean="0">
                          <a:effectLst/>
                        </a:rPr>
                        <a:t>收入</a:t>
                      </a:r>
                      <a:endParaRPr lang="zh-CN" altLang="en-US" sz="1200" b="0" i="0" u="none" strike="noStrike" dirty="0">
                        <a:solidFill>
                          <a:srgbClr val="000000"/>
                        </a:solidFill>
                        <a:effectLst/>
                        <a:latin typeface="+mn-ea"/>
                        <a:ea typeface="+mn-ea"/>
                      </a:endParaRPr>
                    </a:p>
                  </a:txBody>
                  <a:tcPr marL="0" marR="0" marT="0" marB="0" anchor="ctr"/>
                </a:tc>
                <a:tc>
                  <a:txBody>
                    <a:bodyPr/>
                    <a:lstStyle/>
                    <a:p>
                      <a:pPr algn="ctr" fontAlgn="ctr"/>
                      <a:r>
                        <a:rPr lang="en-US" altLang="zh-CN" sz="1200" b="0" i="0" u="none" strike="noStrike" dirty="0" smtClean="0">
                          <a:solidFill>
                            <a:srgbClr val="000000"/>
                          </a:solidFill>
                          <a:effectLst/>
                          <a:latin typeface="华文中宋" panose="02010600040101010101" pitchFamily="2" charset="-122"/>
                          <a:ea typeface="华文中宋" panose="02010600040101010101" pitchFamily="2" charset="-122"/>
                        </a:rPr>
                        <a:t>1,686.17</a:t>
                      </a:r>
                      <a:endParaRPr lang="zh-CN" altLang="en-US" sz="1200" b="0" i="0" u="none" strike="noStrike" dirty="0">
                        <a:solidFill>
                          <a:srgbClr val="000000"/>
                        </a:solidFill>
                        <a:effectLst/>
                        <a:latin typeface="华文中宋" panose="02010600040101010101" pitchFamily="2" charset="-122"/>
                        <a:ea typeface="华文中宋" panose="02010600040101010101" pitchFamily="2" charset="-122"/>
                      </a:endParaRPr>
                    </a:p>
                  </a:txBody>
                  <a:tcPr marL="0" marR="0" marT="0" marB="0" anchor="ctr"/>
                </a:tc>
                <a:extLst>
                  <a:ext uri="{0D108BD9-81ED-4DB2-BD59-A6C34878D82A}">
                    <a16:rowId xmlns:a16="http://schemas.microsoft.com/office/drawing/2014/main" val="10005"/>
                  </a:ext>
                </a:extLst>
              </a:tr>
              <a:tr h="167359">
                <a:tc rowSpan="5">
                  <a:txBody>
                    <a:bodyPr/>
                    <a:lstStyle/>
                    <a:p>
                      <a:pPr algn="ctr" fontAlgn="ctr"/>
                      <a:r>
                        <a:rPr lang="en-US" altLang="zh-CN" sz="1200" u="none" strike="noStrike" dirty="0" smtClean="0">
                          <a:effectLst/>
                        </a:rPr>
                        <a:t>2023</a:t>
                      </a:r>
                      <a:r>
                        <a:rPr lang="zh-CN" altLang="en-US" sz="1200" u="none" strike="noStrike" dirty="0" smtClean="0">
                          <a:effectLst/>
                        </a:rPr>
                        <a:t>年</a:t>
                      </a:r>
                      <a:endParaRPr lang="zh-CN" altLang="en-US" sz="1200" b="0" i="0" u="none" strike="noStrike" dirty="0">
                        <a:solidFill>
                          <a:srgbClr val="000000"/>
                        </a:solidFill>
                        <a:effectLst/>
                        <a:latin typeface="+mn-ea"/>
                        <a:ea typeface="+mn-ea"/>
                      </a:endParaRPr>
                    </a:p>
                  </a:txBody>
                  <a:tcPr marL="0" marR="0" marT="0" marB="0" anchor="ctr"/>
                </a:tc>
                <a:tc>
                  <a:txBody>
                    <a:bodyPr/>
                    <a:lstStyle/>
                    <a:p>
                      <a:pPr algn="ctr" fontAlgn="ctr"/>
                      <a:r>
                        <a:rPr lang="zh-CN" altLang="en-US" sz="1200" u="none" strike="noStrike" dirty="0">
                          <a:effectLst/>
                        </a:rPr>
                        <a:t>利润率</a:t>
                      </a:r>
                      <a:endParaRPr lang="zh-CN" altLang="en-US" sz="1200" b="0" i="0" u="none" strike="noStrike" dirty="0">
                        <a:solidFill>
                          <a:srgbClr val="000000"/>
                        </a:solidFill>
                        <a:effectLst/>
                        <a:latin typeface="+mn-ea"/>
                        <a:ea typeface="+mn-ea"/>
                      </a:endParaRPr>
                    </a:p>
                  </a:txBody>
                  <a:tcPr marL="0" marR="0" marT="0" marB="0" anchor="ctr"/>
                </a:tc>
                <a:tc>
                  <a:txBody>
                    <a:bodyPr/>
                    <a:lstStyle/>
                    <a:p>
                      <a:pPr algn="ctr" fontAlgn="ctr"/>
                      <a:r>
                        <a:rPr lang="en-US" altLang="zh-CN" sz="1200" b="0" i="0" u="none" strike="noStrike" dirty="0" smtClean="0">
                          <a:solidFill>
                            <a:srgbClr val="000000"/>
                          </a:solidFill>
                          <a:effectLst/>
                          <a:latin typeface="华文中宋" panose="02010600040101010101" pitchFamily="2" charset="-122"/>
                          <a:ea typeface="华文中宋" panose="02010600040101010101" pitchFamily="2" charset="-122"/>
                        </a:rPr>
                        <a:t>16%</a:t>
                      </a:r>
                      <a:endParaRPr lang="en-US" altLang="zh-CN" sz="1200" b="0" i="0" u="none" strike="noStrike" dirty="0">
                        <a:solidFill>
                          <a:srgbClr val="000000"/>
                        </a:solidFill>
                        <a:effectLst/>
                        <a:latin typeface="华文中宋" panose="02010600040101010101" pitchFamily="2" charset="-122"/>
                        <a:ea typeface="华文中宋" panose="02010600040101010101" pitchFamily="2" charset="-122"/>
                      </a:endParaRPr>
                    </a:p>
                  </a:txBody>
                  <a:tcPr marL="0" marR="0" marT="0" marB="0" anchor="ctr"/>
                </a:tc>
                <a:extLst>
                  <a:ext uri="{0D108BD9-81ED-4DB2-BD59-A6C34878D82A}">
                    <a16:rowId xmlns:a16="http://schemas.microsoft.com/office/drawing/2014/main" val="10006"/>
                  </a:ext>
                </a:extLst>
              </a:tr>
              <a:tr h="167359">
                <a:tc vMerge="1">
                  <a:txBody>
                    <a:bodyPr/>
                    <a:lstStyle/>
                    <a:p>
                      <a:endParaRPr lang="zh-CN" altLang="en-US"/>
                    </a:p>
                  </a:txBody>
                  <a:tcPr/>
                </a:tc>
                <a:tc>
                  <a:txBody>
                    <a:bodyPr/>
                    <a:lstStyle/>
                    <a:p>
                      <a:pPr algn="ctr" fontAlgn="ctr"/>
                      <a:r>
                        <a:rPr lang="zh-CN" altLang="en-US" sz="1200" u="none" strike="noStrike" dirty="0" smtClean="0">
                          <a:effectLst/>
                        </a:rPr>
                        <a:t>平均房价</a:t>
                      </a:r>
                      <a:endParaRPr lang="zh-CN" altLang="en-US" sz="1200" b="0" i="0" u="none" strike="noStrike" dirty="0">
                        <a:solidFill>
                          <a:srgbClr val="000000"/>
                        </a:solidFill>
                        <a:effectLst/>
                        <a:latin typeface="+mn-ea"/>
                        <a:ea typeface="+mn-ea"/>
                      </a:endParaRPr>
                    </a:p>
                  </a:txBody>
                  <a:tcPr marL="0" marR="0" marT="0" marB="0" anchor="ctr"/>
                </a:tc>
                <a:tc>
                  <a:txBody>
                    <a:bodyPr/>
                    <a:lstStyle/>
                    <a:p>
                      <a:pPr algn="ctr" fontAlgn="ctr"/>
                      <a:r>
                        <a:rPr lang="en-US" altLang="zh-CN" sz="1200" b="0" i="0" u="none" strike="noStrike" dirty="0" smtClean="0">
                          <a:solidFill>
                            <a:srgbClr val="000000"/>
                          </a:solidFill>
                          <a:effectLst/>
                          <a:latin typeface="华文中宋" panose="02010600040101010101" pitchFamily="2" charset="-122"/>
                          <a:ea typeface="华文中宋" panose="02010600040101010101" pitchFamily="2" charset="-122"/>
                        </a:rPr>
                        <a:t>253</a:t>
                      </a:r>
                      <a:endParaRPr lang="en-US" altLang="zh-CN" sz="1200" b="0" i="0" u="none" strike="noStrike" dirty="0">
                        <a:solidFill>
                          <a:srgbClr val="000000"/>
                        </a:solidFill>
                        <a:effectLst/>
                        <a:latin typeface="华文中宋" panose="02010600040101010101" pitchFamily="2" charset="-122"/>
                        <a:ea typeface="华文中宋" panose="02010600040101010101" pitchFamily="2" charset="-122"/>
                      </a:endParaRPr>
                    </a:p>
                  </a:txBody>
                  <a:tcPr marL="0" marR="0" marT="0" marB="0" anchor="ctr"/>
                </a:tc>
                <a:extLst>
                  <a:ext uri="{0D108BD9-81ED-4DB2-BD59-A6C34878D82A}">
                    <a16:rowId xmlns:a16="http://schemas.microsoft.com/office/drawing/2014/main" val="10007"/>
                  </a:ext>
                </a:extLst>
              </a:tr>
              <a:tr h="167359">
                <a:tc vMerge="1">
                  <a:txBody>
                    <a:bodyPr/>
                    <a:lstStyle/>
                    <a:p>
                      <a:endParaRPr lang="zh-CN" altLang="en-US"/>
                    </a:p>
                  </a:txBody>
                  <a:tcPr/>
                </a:tc>
                <a:tc>
                  <a:txBody>
                    <a:bodyPr/>
                    <a:lstStyle/>
                    <a:p>
                      <a:pPr algn="ctr" fontAlgn="ctr"/>
                      <a:r>
                        <a:rPr lang="zh-CN" altLang="en-US" sz="1200" u="none" strike="noStrike" dirty="0">
                          <a:effectLst/>
                        </a:rPr>
                        <a:t>入住率</a:t>
                      </a:r>
                      <a:endParaRPr lang="zh-CN" altLang="en-US" sz="1200" b="0" i="0" u="none" strike="noStrike" dirty="0">
                        <a:solidFill>
                          <a:srgbClr val="000000"/>
                        </a:solidFill>
                        <a:effectLst/>
                        <a:latin typeface="+mn-ea"/>
                        <a:ea typeface="+mn-ea"/>
                      </a:endParaRPr>
                    </a:p>
                  </a:txBody>
                  <a:tcPr marL="0" marR="0" marT="0" marB="0" anchor="ctr"/>
                </a:tc>
                <a:tc>
                  <a:txBody>
                    <a:bodyPr/>
                    <a:lstStyle/>
                    <a:p>
                      <a:pPr algn="ctr" fontAlgn="ctr"/>
                      <a:r>
                        <a:rPr lang="en-US" altLang="zh-CN" sz="1200" b="0" i="0" u="none" strike="noStrike" dirty="0" smtClean="0">
                          <a:solidFill>
                            <a:srgbClr val="000000"/>
                          </a:solidFill>
                          <a:effectLst/>
                          <a:latin typeface="华文中宋" panose="02010600040101010101" pitchFamily="2" charset="-122"/>
                          <a:ea typeface="华文中宋" panose="02010600040101010101" pitchFamily="2" charset="-122"/>
                        </a:rPr>
                        <a:t>50%</a:t>
                      </a:r>
                      <a:endParaRPr lang="en-US" altLang="zh-CN" sz="1200" b="0" i="0" u="none" strike="noStrike" dirty="0">
                        <a:solidFill>
                          <a:srgbClr val="000000"/>
                        </a:solidFill>
                        <a:effectLst/>
                        <a:latin typeface="华文中宋" panose="02010600040101010101" pitchFamily="2" charset="-122"/>
                        <a:ea typeface="华文中宋" panose="02010600040101010101" pitchFamily="2" charset="-122"/>
                      </a:endParaRPr>
                    </a:p>
                  </a:txBody>
                  <a:tcPr marL="0" marR="0" marT="0" marB="0" anchor="ctr"/>
                </a:tc>
                <a:extLst>
                  <a:ext uri="{0D108BD9-81ED-4DB2-BD59-A6C34878D82A}">
                    <a16:rowId xmlns:a16="http://schemas.microsoft.com/office/drawing/2014/main" val="10008"/>
                  </a:ext>
                </a:extLst>
              </a:tr>
              <a:tr h="167359">
                <a:tc vMerge="1">
                  <a:txBody>
                    <a:bodyPr/>
                    <a:lstStyle/>
                    <a:p>
                      <a:endParaRPr lang="zh-CN" altLang="en-US"/>
                    </a:p>
                  </a:txBody>
                  <a:tcPr/>
                </a:tc>
                <a:tc>
                  <a:txBody>
                    <a:bodyPr/>
                    <a:lstStyle/>
                    <a:p>
                      <a:pPr algn="ctr" fontAlgn="ctr"/>
                      <a:r>
                        <a:rPr lang="zh-CN" altLang="en-US" sz="1200" u="none" strike="noStrike" dirty="0" smtClean="0">
                          <a:effectLst/>
                        </a:rPr>
                        <a:t>利润</a:t>
                      </a:r>
                      <a:endParaRPr lang="zh-CN" altLang="en-US" sz="1200" b="0" i="0" u="none" strike="noStrike" dirty="0">
                        <a:solidFill>
                          <a:srgbClr val="000000"/>
                        </a:solidFill>
                        <a:effectLst/>
                        <a:latin typeface="+mn-ea"/>
                        <a:ea typeface="+mn-ea"/>
                      </a:endParaRPr>
                    </a:p>
                  </a:txBody>
                  <a:tcPr marL="0" marR="0" marT="0" marB="0" anchor="ctr"/>
                </a:tc>
                <a:tc>
                  <a:txBody>
                    <a:bodyPr/>
                    <a:lstStyle/>
                    <a:p>
                      <a:pPr algn="ctr" fontAlgn="ctr"/>
                      <a:r>
                        <a:rPr lang="en-US" altLang="zh-CN" sz="1200" b="0" i="0" u="none" strike="noStrike" dirty="0" smtClean="0">
                          <a:solidFill>
                            <a:srgbClr val="000000"/>
                          </a:solidFill>
                          <a:effectLst/>
                          <a:latin typeface="华文中宋" panose="02010600040101010101" pitchFamily="2" charset="-122"/>
                          <a:ea typeface="华文中宋" panose="02010600040101010101" pitchFamily="2" charset="-122"/>
                        </a:rPr>
                        <a:t>366.88</a:t>
                      </a:r>
                      <a:endParaRPr lang="en-US" altLang="zh-CN" sz="1200" b="0" i="0" u="none" strike="noStrike" dirty="0">
                        <a:solidFill>
                          <a:srgbClr val="000000"/>
                        </a:solidFill>
                        <a:effectLst/>
                        <a:latin typeface="华文中宋" panose="02010600040101010101" pitchFamily="2" charset="-122"/>
                        <a:ea typeface="华文中宋" panose="02010600040101010101" pitchFamily="2" charset="-122"/>
                      </a:endParaRPr>
                    </a:p>
                  </a:txBody>
                  <a:tcPr marL="0" marR="0" marT="0" marB="0" anchor="ctr"/>
                </a:tc>
                <a:extLst>
                  <a:ext uri="{0D108BD9-81ED-4DB2-BD59-A6C34878D82A}">
                    <a16:rowId xmlns:a16="http://schemas.microsoft.com/office/drawing/2014/main" val="10009"/>
                  </a:ext>
                </a:extLst>
              </a:tr>
              <a:tr h="167359">
                <a:tc vMerge="1">
                  <a:txBody>
                    <a:bodyPr/>
                    <a:lstStyle/>
                    <a:p>
                      <a:endParaRPr lang="zh-CN" altLang="en-US"/>
                    </a:p>
                  </a:txBody>
                  <a:tcPr/>
                </a:tc>
                <a:tc>
                  <a:txBody>
                    <a:bodyPr/>
                    <a:lstStyle/>
                    <a:p>
                      <a:pPr algn="ctr" fontAlgn="ctr"/>
                      <a:r>
                        <a:rPr lang="zh-CN" altLang="en-US" sz="1200" u="none" strike="noStrike" dirty="0" smtClean="0">
                          <a:effectLst/>
                        </a:rPr>
                        <a:t>收入</a:t>
                      </a:r>
                      <a:endParaRPr lang="zh-CN" altLang="en-US" sz="1200" b="0" i="0" u="none" strike="noStrike" dirty="0">
                        <a:solidFill>
                          <a:srgbClr val="000000"/>
                        </a:solidFill>
                        <a:effectLst/>
                        <a:latin typeface="+mn-ea"/>
                        <a:ea typeface="+mn-ea"/>
                      </a:endParaRPr>
                    </a:p>
                  </a:txBody>
                  <a:tcPr marL="0" marR="0" marT="0" marB="0" anchor="ctr"/>
                </a:tc>
                <a:tc>
                  <a:txBody>
                    <a:bodyPr/>
                    <a:lstStyle/>
                    <a:p>
                      <a:pPr algn="ctr" fontAlgn="ctr"/>
                      <a:r>
                        <a:rPr lang="en-US" altLang="zh-CN" sz="1200" b="0" i="0" u="none" strike="noStrike" dirty="0" smtClean="0">
                          <a:solidFill>
                            <a:srgbClr val="000000"/>
                          </a:solidFill>
                          <a:effectLst/>
                          <a:latin typeface="华文中宋" panose="02010600040101010101" pitchFamily="2" charset="-122"/>
                          <a:ea typeface="华文中宋" panose="02010600040101010101" pitchFamily="2" charset="-122"/>
                        </a:rPr>
                        <a:t>2,317.16</a:t>
                      </a:r>
                      <a:endParaRPr lang="en-US" altLang="zh-CN" sz="1200" b="0" i="0" u="none" strike="noStrike" dirty="0">
                        <a:solidFill>
                          <a:srgbClr val="000000"/>
                        </a:solidFill>
                        <a:effectLst/>
                        <a:latin typeface="华文中宋" panose="02010600040101010101" pitchFamily="2" charset="-122"/>
                        <a:ea typeface="华文中宋" panose="02010600040101010101" pitchFamily="2" charset="-122"/>
                      </a:endParaRPr>
                    </a:p>
                  </a:txBody>
                  <a:tcPr marL="0" marR="0" marT="0" marB="0" anchor="ctr"/>
                </a:tc>
                <a:extLst>
                  <a:ext uri="{0D108BD9-81ED-4DB2-BD59-A6C34878D82A}">
                    <a16:rowId xmlns:a16="http://schemas.microsoft.com/office/drawing/2014/main" val="10010"/>
                  </a:ext>
                </a:extLst>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3842450208"/>
              </p:ext>
            </p:extLst>
          </p:nvPr>
        </p:nvGraphicFramePr>
        <p:xfrm>
          <a:off x="6456040" y="4036481"/>
          <a:ext cx="5381227" cy="914400"/>
        </p:xfrm>
        <a:graphic>
          <a:graphicData uri="http://schemas.openxmlformats.org/drawingml/2006/table">
            <a:tbl>
              <a:tblPr>
                <a:tableStyleId>{8799B23B-EC83-4686-B30A-512413B5E67A}</a:tableStyleId>
              </a:tblPr>
              <a:tblGrid>
                <a:gridCol w="1177567">
                  <a:extLst>
                    <a:ext uri="{9D8B030D-6E8A-4147-A177-3AD203B41FA5}">
                      <a16:colId xmlns:a16="http://schemas.microsoft.com/office/drawing/2014/main" val="2001994061"/>
                    </a:ext>
                  </a:extLst>
                </a:gridCol>
                <a:gridCol w="2212522">
                  <a:extLst>
                    <a:ext uri="{9D8B030D-6E8A-4147-A177-3AD203B41FA5}">
                      <a16:colId xmlns:a16="http://schemas.microsoft.com/office/drawing/2014/main" val="3218352731"/>
                    </a:ext>
                  </a:extLst>
                </a:gridCol>
                <a:gridCol w="1991138">
                  <a:extLst>
                    <a:ext uri="{9D8B030D-6E8A-4147-A177-3AD203B41FA5}">
                      <a16:colId xmlns:a16="http://schemas.microsoft.com/office/drawing/2014/main" val="891125856"/>
                    </a:ext>
                  </a:extLst>
                </a:gridCol>
              </a:tblGrid>
              <a:tr h="167359">
                <a:tc rowSpan="5">
                  <a:txBody>
                    <a:bodyPr/>
                    <a:lstStyle/>
                    <a:p>
                      <a:pPr algn="ctr" fontAlgn="ctr"/>
                      <a:r>
                        <a:rPr lang="en-US" altLang="zh-CN" sz="1200" u="none" strike="noStrike" dirty="0" smtClean="0">
                          <a:effectLst/>
                        </a:rPr>
                        <a:t>2024</a:t>
                      </a:r>
                      <a:r>
                        <a:rPr lang="zh-CN" altLang="en-US" sz="1200" u="none" strike="noStrike" dirty="0" smtClean="0">
                          <a:effectLst/>
                        </a:rPr>
                        <a:t>年</a:t>
                      </a:r>
                      <a:endParaRPr lang="zh-CN" altLang="en-US" sz="1200" b="0" i="0" u="none" strike="noStrike" dirty="0">
                        <a:solidFill>
                          <a:srgbClr val="000000"/>
                        </a:solidFill>
                        <a:effectLst/>
                        <a:latin typeface="+mn-ea"/>
                        <a:ea typeface="+mn-ea"/>
                      </a:endParaRPr>
                    </a:p>
                  </a:txBody>
                  <a:tcPr marL="0" marR="0" marT="0" marB="0" anchor="ctr"/>
                </a:tc>
                <a:tc>
                  <a:txBody>
                    <a:bodyPr/>
                    <a:lstStyle/>
                    <a:p>
                      <a:pPr algn="ctr" fontAlgn="ctr"/>
                      <a:r>
                        <a:rPr lang="zh-CN" altLang="en-US" sz="1200" u="none" strike="noStrike" dirty="0">
                          <a:effectLst/>
                        </a:rPr>
                        <a:t>利润率</a:t>
                      </a:r>
                      <a:endParaRPr lang="zh-CN" altLang="en-US" sz="1200" b="0" i="0" u="none" strike="noStrike" dirty="0">
                        <a:solidFill>
                          <a:srgbClr val="000000"/>
                        </a:solidFill>
                        <a:effectLst/>
                        <a:latin typeface="+mn-ea"/>
                        <a:ea typeface="+mn-ea"/>
                      </a:endParaRPr>
                    </a:p>
                  </a:txBody>
                  <a:tcPr marL="0" marR="0" marT="0" marB="0" anchor="ctr"/>
                </a:tc>
                <a:tc>
                  <a:txBody>
                    <a:bodyPr/>
                    <a:lstStyle/>
                    <a:p>
                      <a:pPr algn="ctr" fontAlgn="ctr"/>
                      <a:r>
                        <a:rPr lang="en-US" altLang="zh-CN" sz="1200" b="0" i="0" u="none" strike="noStrike" dirty="0" smtClean="0">
                          <a:solidFill>
                            <a:srgbClr val="000000"/>
                          </a:solidFill>
                          <a:effectLst/>
                          <a:latin typeface="华文中宋" panose="02010600040101010101" pitchFamily="2" charset="-122"/>
                          <a:ea typeface="华文中宋" panose="02010600040101010101" pitchFamily="2" charset="-122"/>
                        </a:rPr>
                        <a:t>19.6%</a:t>
                      </a:r>
                      <a:endParaRPr lang="en-US" altLang="zh-CN" sz="1200" b="0" i="0" u="none" strike="noStrike" dirty="0">
                        <a:solidFill>
                          <a:srgbClr val="000000"/>
                        </a:solidFill>
                        <a:effectLst/>
                        <a:latin typeface="华文中宋" panose="02010600040101010101" pitchFamily="2" charset="-122"/>
                        <a:ea typeface="华文中宋" panose="02010600040101010101" pitchFamily="2" charset="-122"/>
                      </a:endParaRPr>
                    </a:p>
                  </a:txBody>
                  <a:tcPr marL="0" marR="0" marT="0" marB="0" anchor="ctr"/>
                </a:tc>
                <a:extLst>
                  <a:ext uri="{0D108BD9-81ED-4DB2-BD59-A6C34878D82A}">
                    <a16:rowId xmlns:a16="http://schemas.microsoft.com/office/drawing/2014/main" val="2660479332"/>
                  </a:ext>
                </a:extLst>
              </a:tr>
              <a:tr h="167359">
                <a:tc vMerge="1">
                  <a:txBody>
                    <a:bodyPr/>
                    <a:lstStyle/>
                    <a:p>
                      <a:endParaRPr lang="zh-CN" altLang="en-US"/>
                    </a:p>
                  </a:txBody>
                  <a:tcPr/>
                </a:tc>
                <a:tc>
                  <a:txBody>
                    <a:bodyPr/>
                    <a:lstStyle/>
                    <a:p>
                      <a:pPr algn="ctr" fontAlgn="ctr"/>
                      <a:r>
                        <a:rPr lang="zh-CN" altLang="en-US" sz="1200" u="none" strike="noStrike" dirty="0" smtClean="0">
                          <a:effectLst/>
                        </a:rPr>
                        <a:t>平均房价</a:t>
                      </a:r>
                      <a:endParaRPr lang="zh-CN" altLang="en-US" sz="1200" b="0" i="0" u="none" strike="noStrike" dirty="0">
                        <a:solidFill>
                          <a:srgbClr val="000000"/>
                        </a:solidFill>
                        <a:effectLst/>
                        <a:latin typeface="+mn-ea"/>
                        <a:ea typeface="+mn-ea"/>
                      </a:endParaRPr>
                    </a:p>
                  </a:txBody>
                  <a:tcPr marL="0" marR="0" marT="0" marB="0" anchor="ctr"/>
                </a:tc>
                <a:tc>
                  <a:txBody>
                    <a:bodyPr/>
                    <a:lstStyle/>
                    <a:p>
                      <a:pPr algn="ctr" fontAlgn="ctr"/>
                      <a:r>
                        <a:rPr lang="zh-CN" altLang="en-US" sz="1200" b="0" i="0" u="none" strike="noStrike" dirty="0">
                          <a:solidFill>
                            <a:srgbClr val="000000"/>
                          </a:solidFill>
                          <a:effectLst/>
                          <a:latin typeface="华文中宋" panose="02010600040101010101" pitchFamily="2" charset="-122"/>
                          <a:ea typeface="华文中宋" panose="02010600040101010101" pitchFamily="2" charset="-122"/>
                        </a:rPr>
                        <a:t>       </a:t>
                      </a:r>
                      <a:r>
                        <a:rPr lang="en-US" altLang="zh-CN" sz="1200" b="0" i="0" u="none" strike="noStrike" dirty="0" smtClean="0">
                          <a:solidFill>
                            <a:srgbClr val="000000"/>
                          </a:solidFill>
                          <a:effectLst/>
                          <a:latin typeface="华文中宋" panose="02010600040101010101" pitchFamily="2" charset="-122"/>
                          <a:ea typeface="华文中宋" panose="02010600040101010101" pitchFamily="2" charset="-122"/>
                        </a:rPr>
                        <a:t>250 </a:t>
                      </a:r>
                      <a:endParaRPr lang="en-US" altLang="zh-CN" sz="1200" b="0" i="0" u="none" strike="noStrike" dirty="0">
                        <a:solidFill>
                          <a:srgbClr val="000000"/>
                        </a:solidFill>
                        <a:effectLst/>
                        <a:latin typeface="华文中宋" panose="02010600040101010101" pitchFamily="2" charset="-122"/>
                        <a:ea typeface="华文中宋" panose="02010600040101010101" pitchFamily="2" charset="-122"/>
                      </a:endParaRPr>
                    </a:p>
                  </a:txBody>
                  <a:tcPr marL="0" marR="0" marT="0" marB="0" anchor="ctr"/>
                </a:tc>
                <a:extLst>
                  <a:ext uri="{0D108BD9-81ED-4DB2-BD59-A6C34878D82A}">
                    <a16:rowId xmlns:a16="http://schemas.microsoft.com/office/drawing/2014/main" val="3160250240"/>
                  </a:ext>
                </a:extLst>
              </a:tr>
              <a:tr h="167359">
                <a:tc vMerge="1">
                  <a:txBody>
                    <a:bodyPr/>
                    <a:lstStyle/>
                    <a:p>
                      <a:endParaRPr lang="zh-CN" altLang="en-US"/>
                    </a:p>
                  </a:txBody>
                  <a:tcPr/>
                </a:tc>
                <a:tc>
                  <a:txBody>
                    <a:bodyPr/>
                    <a:lstStyle/>
                    <a:p>
                      <a:pPr algn="ctr" fontAlgn="ctr"/>
                      <a:r>
                        <a:rPr lang="zh-CN" altLang="en-US" sz="1200" u="none" strike="noStrike">
                          <a:effectLst/>
                        </a:rPr>
                        <a:t>入住率</a:t>
                      </a:r>
                      <a:endParaRPr lang="zh-CN" altLang="en-US" sz="1200" b="0" i="0" u="none" strike="noStrike">
                        <a:solidFill>
                          <a:srgbClr val="000000"/>
                        </a:solidFill>
                        <a:effectLst/>
                        <a:latin typeface="+mn-ea"/>
                        <a:ea typeface="+mn-ea"/>
                      </a:endParaRPr>
                    </a:p>
                  </a:txBody>
                  <a:tcPr marL="0" marR="0" marT="0" marB="0" anchor="ctr"/>
                </a:tc>
                <a:tc>
                  <a:txBody>
                    <a:bodyPr/>
                    <a:lstStyle/>
                    <a:p>
                      <a:pPr algn="ctr" fontAlgn="ctr"/>
                      <a:r>
                        <a:rPr lang="en-US" altLang="zh-CN" sz="1200" b="0" i="0" u="none" strike="noStrike" dirty="0" smtClean="0">
                          <a:solidFill>
                            <a:srgbClr val="000000"/>
                          </a:solidFill>
                          <a:effectLst/>
                          <a:latin typeface="华文中宋" panose="02010600040101010101" pitchFamily="2" charset="-122"/>
                          <a:ea typeface="华文中宋" panose="02010600040101010101" pitchFamily="2" charset="-122"/>
                        </a:rPr>
                        <a:t>60%</a:t>
                      </a:r>
                      <a:endParaRPr lang="en-US" altLang="zh-CN" sz="1200" b="0" i="0" u="none" strike="noStrike" dirty="0">
                        <a:solidFill>
                          <a:srgbClr val="000000"/>
                        </a:solidFill>
                        <a:effectLst/>
                        <a:latin typeface="华文中宋" panose="02010600040101010101" pitchFamily="2" charset="-122"/>
                        <a:ea typeface="华文中宋" panose="02010600040101010101" pitchFamily="2" charset="-122"/>
                      </a:endParaRPr>
                    </a:p>
                  </a:txBody>
                  <a:tcPr marL="0" marR="0" marT="0" marB="0" anchor="ctr"/>
                </a:tc>
                <a:extLst>
                  <a:ext uri="{0D108BD9-81ED-4DB2-BD59-A6C34878D82A}">
                    <a16:rowId xmlns:a16="http://schemas.microsoft.com/office/drawing/2014/main" val="468342622"/>
                  </a:ext>
                </a:extLst>
              </a:tr>
              <a:tr h="167359">
                <a:tc vMerge="1">
                  <a:txBody>
                    <a:bodyPr/>
                    <a:lstStyle/>
                    <a:p>
                      <a:endParaRPr lang="zh-CN" altLang="en-US"/>
                    </a:p>
                  </a:txBody>
                  <a:tcPr/>
                </a:tc>
                <a:tc>
                  <a:txBody>
                    <a:bodyPr/>
                    <a:lstStyle/>
                    <a:p>
                      <a:pPr algn="ctr" fontAlgn="ctr"/>
                      <a:r>
                        <a:rPr lang="zh-CN" altLang="en-US" sz="1200" u="none" strike="noStrike" dirty="0" smtClean="0">
                          <a:effectLst/>
                        </a:rPr>
                        <a:t>利润</a:t>
                      </a:r>
                      <a:endParaRPr lang="zh-CN" altLang="en-US" sz="1200" b="0" i="0" u="none" strike="noStrike" dirty="0">
                        <a:solidFill>
                          <a:srgbClr val="000000"/>
                        </a:solidFill>
                        <a:effectLst/>
                        <a:latin typeface="+mn-ea"/>
                        <a:ea typeface="+mn-ea"/>
                      </a:endParaRPr>
                    </a:p>
                  </a:txBody>
                  <a:tcPr marL="0" marR="0" marT="0" marB="0" anchor="ctr"/>
                </a:tc>
                <a:tc>
                  <a:txBody>
                    <a:bodyPr/>
                    <a:lstStyle/>
                    <a:p>
                      <a:pPr algn="ctr" fontAlgn="ctr"/>
                      <a:r>
                        <a:rPr lang="zh-CN" altLang="en-US" sz="1200" b="0" i="0" u="none" strike="noStrike" dirty="0">
                          <a:solidFill>
                            <a:srgbClr val="000000"/>
                          </a:solidFill>
                          <a:effectLst/>
                          <a:latin typeface="华文中宋" panose="02010600040101010101" pitchFamily="2" charset="-122"/>
                          <a:ea typeface="华文中宋" panose="02010600040101010101" pitchFamily="2" charset="-122"/>
                        </a:rPr>
                        <a:t>       </a:t>
                      </a:r>
                      <a:r>
                        <a:rPr lang="en-US" altLang="zh-CN" sz="1200" b="0" i="0" u="none" strike="noStrike" dirty="0" smtClean="0">
                          <a:solidFill>
                            <a:srgbClr val="000000"/>
                          </a:solidFill>
                          <a:effectLst/>
                          <a:latin typeface="华文中宋" panose="02010600040101010101" pitchFamily="2" charset="-122"/>
                          <a:ea typeface="华文中宋" panose="02010600040101010101" pitchFamily="2" charset="-122"/>
                        </a:rPr>
                        <a:t>493.27 </a:t>
                      </a:r>
                      <a:endParaRPr lang="en-US" altLang="zh-CN" sz="1200" b="0" i="0" u="none" strike="noStrike" dirty="0">
                        <a:solidFill>
                          <a:srgbClr val="000000"/>
                        </a:solidFill>
                        <a:effectLst/>
                        <a:latin typeface="华文中宋" panose="02010600040101010101" pitchFamily="2" charset="-122"/>
                        <a:ea typeface="华文中宋" panose="02010600040101010101" pitchFamily="2" charset="-122"/>
                      </a:endParaRPr>
                    </a:p>
                  </a:txBody>
                  <a:tcPr marL="0" marR="0" marT="0" marB="0" anchor="ctr"/>
                </a:tc>
                <a:extLst>
                  <a:ext uri="{0D108BD9-81ED-4DB2-BD59-A6C34878D82A}">
                    <a16:rowId xmlns:a16="http://schemas.microsoft.com/office/drawing/2014/main" val="927104653"/>
                  </a:ext>
                </a:extLst>
              </a:tr>
              <a:tr h="167359">
                <a:tc vMerge="1">
                  <a:txBody>
                    <a:bodyPr/>
                    <a:lstStyle/>
                    <a:p>
                      <a:endParaRPr lang="zh-CN" altLang="en-US"/>
                    </a:p>
                  </a:txBody>
                  <a:tcPr/>
                </a:tc>
                <a:tc>
                  <a:txBody>
                    <a:bodyPr/>
                    <a:lstStyle/>
                    <a:p>
                      <a:pPr algn="ctr" fontAlgn="ctr"/>
                      <a:r>
                        <a:rPr lang="zh-CN" altLang="en-US" sz="1200" u="none" strike="noStrike" dirty="0" smtClean="0">
                          <a:effectLst/>
                        </a:rPr>
                        <a:t>收入</a:t>
                      </a:r>
                      <a:endParaRPr lang="zh-CN" altLang="en-US" sz="1200" b="0" i="0" u="none" strike="noStrike" dirty="0">
                        <a:solidFill>
                          <a:srgbClr val="000000"/>
                        </a:solidFill>
                        <a:effectLst/>
                        <a:latin typeface="+mn-ea"/>
                        <a:ea typeface="+mn-ea"/>
                      </a:endParaRPr>
                    </a:p>
                  </a:txBody>
                  <a:tcPr marL="0" marR="0" marT="0" marB="0" anchor="ctr"/>
                </a:tc>
                <a:tc>
                  <a:txBody>
                    <a:bodyPr/>
                    <a:lstStyle/>
                    <a:p>
                      <a:pPr algn="ctr" fontAlgn="ctr"/>
                      <a:r>
                        <a:rPr lang="en-US" altLang="zh-CN" sz="1200" b="0" i="0" u="none" strike="noStrike" dirty="0" smtClean="0">
                          <a:solidFill>
                            <a:srgbClr val="000000"/>
                          </a:solidFill>
                          <a:effectLst/>
                          <a:latin typeface="华文中宋" panose="02010600040101010101" pitchFamily="2" charset="-122"/>
                          <a:ea typeface="华文中宋" panose="02010600040101010101" pitchFamily="2" charset="-122"/>
                        </a:rPr>
                        <a:t>2,510.88</a:t>
                      </a:r>
                      <a:endParaRPr lang="en-US" altLang="zh-CN" sz="1200" b="0" i="0" u="none" strike="noStrike" dirty="0">
                        <a:solidFill>
                          <a:srgbClr val="000000"/>
                        </a:solidFill>
                        <a:effectLst/>
                        <a:latin typeface="华文中宋" panose="02010600040101010101" pitchFamily="2" charset="-122"/>
                        <a:ea typeface="华文中宋" panose="02010600040101010101" pitchFamily="2" charset="-122"/>
                      </a:endParaRPr>
                    </a:p>
                  </a:txBody>
                  <a:tcPr marL="0" marR="0" marT="0" marB="0" anchor="ctr"/>
                </a:tc>
                <a:extLst>
                  <a:ext uri="{0D108BD9-81ED-4DB2-BD59-A6C34878D82A}">
                    <a16:rowId xmlns:a16="http://schemas.microsoft.com/office/drawing/2014/main" val="2571255896"/>
                  </a:ext>
                </a:extLst>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240324919"/>
              </p:ext>
            </p:extLst>
          </p:nvPr>
        </p:nvGraphicFramePr>
        <p:xfrm>
          <a:off x="6453321" y="4956325"/>
          <a:ext cx="5381227" cy="914400"/>
        </p:xfrm>
        <a:graphic>
          <a:graphicData uri="http://schemas.openxmlformats.org/drawingml/2006/table">
            <a:tbl>
              <a:tblPr>
                <a:tableStyleId>{8799B23B-EC83-4686-B30A-512413B5E67A}</a:tableStyleId>
              </a:tblPr>
              <a:tblGrid>
                <a:gridCol w="1177567">
                  <a:extLst>
                    <a:ext uri="{9D8B030D-6E8A-4147-A177-3AD203B41FA5}">
                      <a16:colId xmlns:a16="http://schemas.microsoft.com/office/drawing/2014/main" val="2001994061"/>
                    </a:ext>
                  </a:extLst>
                </a:gridCol>
                <a:gridCol w="2212522">
                  <a:extLst>
                    <a:ext uri="{9D8B030D-6E8A-4147-A177-3AD203B41FA5}">
                      <a16:colId xmlns:a16="http://schemas.microsoft.com/office/drawing/2014/main" val="3218352731"/>
                    </a:ext>
                  </a:extLst>
                </a:gridCol>
                <a:gridCol w="1991138">
                  <a:extLst>
                    <a:ext uri="{9D8B030D-6E8A-4147-A177-3AD203B41FA5}">
                      <a16:colId xmlns:a16="http://schemas.microsoft.com/office/drawing/2014/main" val="891125856"/>
                    </a:ext>
                  </a:extLst>
                </a:gridCol>
              </a:tblGrid>
              <a:tr h="167359">
                <a:tc rowSpan="5">
                  <a:txBody>
                    <a:bodyPr/>
                    <a:lstStyle/>
                    <a:p>
                      <a:pPr algn="ctr" fontAlgn="ctr"/>
                      <a:r>
                        <a:rPr lang="en-US" altLang="zh-CN" sz="1200" u="none" strike="noStrike" dirty="0" smtClean="0">
                          <a:effectLst/>
                        </a:rPr>
                        <a:t>2025</a:t>
                      </a:r>
                      <a:r>
                        <a:rPr lang="zh-CN" altLang="en-US" sz="1200" u="none" strike="noStrike" dirty="0" smtClean="0">
                          <a:effectLst/>
                        </a:rPr>
                        <a:t>年</a:t>
                      </a:r>
                      <a:endParaRPr lang="zh-CN" altLang="en-US" sz="1200" b="0" i="0" u="none" strike="noStrike" dirty="0">
                        <a:solidFill>
                          <a:srgbClr val="000000"/>
                        </a:solidFill>
                        <a:effectLst/>
                        <a:latin typeface="+mn-ea"/>
                        <a:ea typeface="+mn-ea"/>
                      </a:endParaRPr>
                    </a:p>
                  </a:txBody>
                  <a:tcPr marL="0" marR="0" marT="0" marB="0" anchor="ctr"/>
                </a:tc>
                <a:tc>
                  <a:txBody>
                    <a:bodyPr/>
                    <a:lstStyle/>
                    <a:p>
                      <a:pPr algn="ctr" fontAlgn="ctr"/>
                      <a:r>
                        <a:rPr lang="zh-CN" altLang="en-US" sz="1200" u="none" strike="noStrike" dirty="0">
                          <a:effectLst/>
                        </a:rPr>
                        <a:t>利润率</a:t>
                      </a:r>
                      <a:endParaRPr lang="zh-CN" altLang="en-US" sz="1200" b="0" i="0" u="none" strike="noStrike" dirty="0">
                        <a:solidFill>
                          <a:srgbClr val="000000"/>
                        </a:solidFill>
                        <a:effectLst/>
                        <a:latin typeface="+mn-ea"/>
                        <a:ea typeface="+mn-ea"/>
                      </a:endParaRPr>
                    </a:p>
                  </a:txBody>
                  <a:tcPr marL="0" marR="0" marT="0" marB="0" anchor="ctr"/>
                </a:tc>
                <a:tc>
                  <a:txBody>
                    <a:bodyPr/>
                    <a:lstStyle/>
                    <a:p>
                      <a:pPr algn="ctr" fontAlgn="ctr"/>
                      <a:r>
                        <a:rPr lang="en-US" altLang="zh-CN" sz="1200" b="0" i="0" u="none" strike="noStrike" dirty="0" smtClean="0">
                          <a:solidFill>
                            <a:srgbClr val="000000"/>
                          </a:solidFill>
                          <a:effectLst/>
                          <a:latin typeface="华文中宋" panose="02010600040101010101" pitchFamily="2" charset="-122"/>
                          <a:ea typeface="华文中宋" panose="02010600040101010101" pitchFamily="2" charset="-122"/>
                        </a:rPr>
                        <a:t>12.3%</a:t>
                      </a:r>
                      <a:endParaRPr lang="en-US" altLang="zh-CN" sz="1200" b="0" i="0" u="none" strike="noStrike" dirty="0">
                        <a:solidFill>
                          <a:srgbClr val="000000"/>
                        </a:solidFill>
                        <a:effectLst/>
                        <a:latin typeface="华文中宋" panose="02010600040101010101" pitchFamily="2" charset="-122"/>
                        <a:ea typeface="华文中宋" panose="02010600040101010101" pitchFamily="2" charset="-122"/>
                      </a:endParaRPr>
                    </a:p>
                  </a:txBody>
                  <a:tcPr marL="0" marR="0" marT="0" marB="0" anchor="ctr"/>
                </a:tc>
                <a:extLst>
                  <a:ext uri="{0D108BD9-81ED-4DB2-BD59-A6C34878D82A}">
                    <a16:rowId xmlns:a16="http://schemas.microsoft.com/office/drawing/2014/main" val="2660479332"/>
                  </a:ext>
                </a:extLst>
              </a:tr>
              <a:tr h="167359">
                <a:tc vMerge="1">
                  <a:txBody>
                    <a:bodyPr/>
                    <a:lstStyle/>
                    <a:p>
                      <a:endParaRPr lang="zh-CN" altLang="en-US"/>
                    </a:p>
                  </a:txBody>
                  <a:tcPr/>
                </a:tc>
                <a:tc>
                  <a:txBody>
                    <a:bodyPr/>
                    <a:lstStyle/>
                    <a:p>
                      <a:pPr algn="ctr" fontAlgn="ctr"/>
                      <a:r>
                        <a:rPr lang="zh-CN" altLang="en-US" sz="1200" u="none" strike="noStrike" dirty="0" smtClean="0">
                          <a:effectLst/>
                        </a:rPr>
                        <a:t>平均房价</a:t>
                      </a:r>
                      <a:endParaRPr lang="zh-CN" altLang="en-US" sz="1200" b="0" i="0" u="none" strike="noStrike" dirty="0">
                        <a:solidFill>
                          <a:srgbClr val="000000"/>
                        </a:solidFill>
                        <a:effectLst/>
                        <a:latin typeface="+mn-ea"/>
                        <a:ea typeface="+mn-ea"/>
                      </a:endParaRPr>
                    </a:p>
                  </a:txBody>
                  <a:tcPr marL="0" marR="0" marT="0" marB="0" anchor="ctr"/>
                </a:tc>
                <a:tc>
                  <a:txBody>
                    <a:bodyPr/>
                    <a:lstStyle/>
                    <a:p>
                      <a:pPr algn="ctr" fontAlgn="ctr"/>
                      <a:r>
                        <a:rPr lang="zh-CN" altLang="en-US" sz="1200" b="0" i="0" u="none" strike="noStrike" dirty="0">
                          <a:solidFill>
                            <a:srgbClr val="000000"/>
                          </a:solidFill>
                          <a:effectLst/>
                          <a:latin typeface="华文中宋" panose="02010600040101010101" pitchFamily="2" charset="-122"/>
                          <a:ea typeface="华文中宋" panose="02010600040101010101" pitchFamily="2" charset="-122"/>
                        </a:rPr>
                        <a:t>       </a:t>
                      </a:r>
                      <a:r>
                        <a:rPr lang="en-US" altLang="zh-CN" sz="1200" b="0" i="0" u="none" strike="noStrike" dirty="0" smtClean="0">
                          <a:solidFill>
                            <a:srgbClr val="000000"/>
                          </a:solidFill>
                          <a:effectLst/>
                          <a:latin typeface="华文中宋" panose="02010600040101010101" pitchFamily="2" charset="-122"/>
                          <a:ea typeface="华文中宋" panose="02010600040101010101" pitchFamily="2" charset="-122"/>
                        </a:rPr>
                        <a:t>227 </a:t>
                      </a:r>
                      <a:endParaRPr lang="en-US" altLang="zh-CN" sz="1200" b="0" i="0" u="none" strike="noStrike" dirty="0">
                        <a:solidFill>
                          <a:srgbClr val="000000"/>
                        </a:solidFill>
                        <a:effectLst/>
                        <a:latin typeface="华文中宋" panose="02010600040101010101" pitchFamily="2" charset="-122"/>
                        <a:ea typeface="华文中宋" panose="02010600040101010101" pitchFamily="2" charset="-122"/>
                      </a:endParaRPr>
                    </a:p>
                  </a:txBody>
                  <a:tcPr marL="0" marR="0" marT="0" marB="0" anchor="ctr"/>
                </a:tc>
                <a:extLst>
                  <a:ext uri="{0D108BD9-81ED-4DB2-BD59-A6C34878D82A}">
                    <a16:rowId xmlns:a16="http://schemas.microsoft.com/office/drawing/2014/main" val="3160250240"/>
                  </a:ext>
                </a:extLst>
              </a:tr>
              <a:tr h="167359">
                <a:tc vMerge="1">
                  <a:txBody>
                    <a:bodyPr/>
                    <a:lstStyle/>
                    <a:p>
                      <a:endParaRPr lang="zh-CN" altLang="en-US"/>
                    </a:p>
                  </a:txBody>
                  <a:tcPr/>
                </a:tc>
                <a:tc>
                  <a:txBody>
                    <a:bodyPr/>
                    <a:lstStyle/>
                    <a:p>
                      <a:pPr algn="ctr" fontAlgn="ctr"/>
                      <a:r>
                        <a:rPr lang="zh-CN" altLang="en-US" sz="1200" u="none" strike="noStrike">
                          <a:effectLst/>
                        </a:rPr>
                        <a:t>入住率</a:t>
                      </a:r>
                      <a:endParaRPr lang="zh-CN" altLang="en-US" sz="1200" b="0" i="0" u="none" strike="noStrike">
                        <a:solidFill>
                          <a:srgbClr val="000000"/>
                        </a:solidFill>
                        <a:effectLst/>
                        <a:latin typeface="+mn-ea"/>
                        <a:ea typeface="+mn-ea"/>
                      </a:endParaRPr>
                    </a:p>
                  </a:txBody>
                  <a:tcPr marL="0" marR="0" marT="0" marB="0" anchor="ctr"/>
                </a:tc>
                <a:tc>
                  <a:txBody>
                    <a:bodyPr/>
                    <a:lstStyle/>
                    <a:p>
                      <a:pPr algn="ctr" fontAlgn="ctr"/>
                      <a:r>
                        <a:rPr lang="en-US" altLang="zh-CN" sz="1200" b="0" i="0" u="none" strike="noStrike" dirty="0" smtClean="0">
                          <a:solidFill>
                            <a:srgbClr val="000000"/>
                          </a:solidFill>
                          <a:effectLst/>
                          <a:latin typeface="华文中宋" panose="02010600040101010101" pitchFamily="2" charset="-122"/>
                          <a:ea typeface="华文中宋" panose="02010600040101010101" pitchFamily="2" charset="-122"/>
                        </a:rPr>
                        <a:t>51%</a:t>
                      </a:r>
                      <a:endParaRPr lang="en-US" altLang="zh-CN" sz="1200" b="0" i="0" u="none" strike="noStrike" dirty="0">
                        <a:solidFill>
                          <a:srgbClr val="000000"/>
                        </a:solidFill>
                        <a:effectLst/>
                        <a:latin typeface="华文中宋" panose="02010600040101010101" pitchFamily="2" charset="-122"/>
                        <a:ea typeface="华文中宋" panose="02010600040101010101" pitchFamily="2" charset="-122"/>
                      </a:endParaRPr>
                    </a:p>
                  </a:txBody>
                  <a:tcPr marL="0" marR="0" marT="0" marB="0" anchor="ctr"/>
                </a:tc>
                <a:extLst>
                  <a:ext uri="{0D108BD9-81ED-4DB2-BD59-A6C34878D82A}">
                    <a16:rowId xmlns:a16="http://schemas.microsoft.com/office/drawing/2014/main" val="468342622"/>
                  </a:ext>
                </a:extLst>
              </a:tr>
              <a:tr h="167359">
                <a:tc vMerge="1">
                  <a:txBody>
                    <a:bodyPr/>
                    <a:lstStyle/>
                    <a:p>
                      <a:endParaRPr lang="zh-CN" altLang="en-US"/>
                    </a:p>
                  </a:txBody>
                  <a:tcPr/>
                </a:tc>
                <a:tc>
                  <a:txBody>
                    <a:bodyPr/>
                    <a:lstStyle/>
                    <a:p>
                      <a:pPr algn="ctr" fontAlgn="ctr"/>
                      <a:r>
                        <a:rPr lang="zh-CN" altLang="en-US" sz="1200" u="none" strike="noStrike" dirty="0" smtClean="0">
                          <a:effectLst/>
                        </a:rPr>
                        <a:t>利润</a:t>
                      </a:r>
                      <a:endParaRPr lang="zh-CN" altLang="en-US" sz="1200" b="0" i="0" u="none" strike="noStrike" dirty="0">
                        <a:solidFill>
                          <a:srgbClr val="000000"/>
                        </a:solidFill>
                        <a:effectLst/>
                        <a:latin typeface="+mn-ea"/>
                        <a:ea typeface="+mn-ea"/>
                      </a:endParaRPr>
                    </a:p>
                  </a:txBody>
                  <a:tcPr marL="0" marR="0" marT="0" marB="0" anchor="ctr"/>
                </a:tc>
                <a:tc>
                  <a:txBody>
                    <a:bodyPr/>
                    <a:lstStyle/>
                    <a:p>
                      <a:pPr algn="ctr" fontAlgn="ctr"/>
                      <a:r>
                        <a:rPr lang="zh-CN" altLang="en-US" sz="1200" b="0" i="0" u="none" strike="noStrike" dirty="0">
                          <a:solidFill>
                            <a:srgbClr val="000000"/>
                          </a:solidFill>
                          <a:effectLst/>
                          <a:latin typeface="华文中宋" panose="02010600040101010101" pitchFamily="2" charset="-122"/>
                          <a:ea typeface="华文中宋" panose="02010600040101010101" pitchFamily="2" charset="-122"/>
                        </a:rPr>
                        <a:t>      </a:t>
                      </a:r>
                      <a:r>
                        <a:rPr lang="en-US" altLang="zh-CN" sz="1200" b="0" i="0" u="none" strike="noStrike" dirty="0" smtClean="0">
                          <a:solidFill>
                            <a:srgbClr val="000000"/>
                          </a:solidFill>
                          <a:effectLst/>
                          <a:latin typeface="华文中宋" panose="02010600040101010101" pitchFamily="2" charset="-122"/>
                          <a:ea typeface="华文中宋" panose="02010600040101010101" pitchFamily="2" charset="-122"/>
                        </a:rPr>
                        <a:t>255</a:t>
                      </a:r>
                      <a:endParaRPr lang="en-US" altLang="zh-CN" sz="1200" b="0" i="0" u="none" strike="noStrike" dirty="0">
                        <a:solidFill>
                          <a:srgbClr val="000000"/>
                        </a:solidFill>
                        <a:effectLst/>
                        <a:latin typeface="华文中宋" panose="02010600040101010101" pitchFamily="2" charset="-122"/>
                        <a:ea typeface="华文中宋" panose="02010600040101010101" pitchFamily="2" charset="-122"/>
                      </a:endParaRPr>
                    </a:p>
                  </a:txBody>
                  <a:tcPr marL="0" marR="0" marT="0" marB="0" anchor="ctr"/>
                </a:tc>
                <a:extLst>
                  <a:ext uri="{0D108BD9-81ED-4DB2-BD59-A6C34878D82A}">
                    <a16:rowId xmlns:a16="http://schemas.microsoft.com/office/drawing/2014/main" val="927104653"/>
                  </a:ext>
                </a:extLst>
              </a:tr>
              <a:tr h="167359">
                <a:tc vMerge="1">
                  <a:txBody>
                    <a:bodyPr/>
                    <a:lstStyle/>
                    <a:p>
                      <a:endParaRPr lang="zh-CN" altLang="en-US"/>
                    </a:p>
                  </a:txBody>
                  <a:tcPr/>
                </a:tc>
                <a:tc>
                  <a:txBody>
                    <a:bodyPr/>
                    <a:lstStyle/>
                    <a:p>
                      <a:pPr algn="ctr" fontAlgn="ctr"/>
                      <a:r>
                        <a:rPr lang="zh-CN" altLang="en-US" sz="1200" u="none" strike="noStrike" dirty="0" smtClean="0">
                          <a:effectLst/>
                        </a:rPr>
                        <a:t>收入</a:t>
                      </a:r>
                      <a:endParaRPr lang="zh-CN" altLang="en-US" sz="1200" b="0" i="0" u="none" strike="noStrike" dirty="0">
                        <a:solidFill>
                          <a:srgbClr val="000000"/>
                        </a:solidFill>
                        <a:effectLst/>
                        <a:latin typeface="+mn-ea"/>
                        <a:ea typeface="+mn-ea"/>
                      </a:endParaRPr>
                    </a:p>
                  </a:txBody>
                  <a:tcPr marL="0" marR="0" marT="0" marB="0" anchor="ctr"/>
                </a:tc>
                <a:tc>
                  <a:txBody>
                    <a:bodyPr/>
                    <a:lstStyle/>
                    <a:p>
                      <a:pPr algn="ctr" fontAlgn="ctr"/>
                      <a:r>
                        <a:rPr lang="en-US" altLang="zh-CN" sz="1200" b="0" i="0" u="none" strike="noStrike" dirty="0" smtClean="0">
                          <a:solidFill>
                            <a:srgbClr val="000000"/>
                          </a:solidFill>
                          <a:effectLst/>
                          <a:latin typeface="华文中宋" panose="02010600040101010101" pitchFamily="2" charset="-122"/>
                          <a:ea typeface="华文中宋" panose="02010600040101010101" pitchFamily="2" charset="-122"/>
                        </a:rPr>
                        <a:t>2,064.56</a:t>
                      </a:r>
                      <a:endParaRPr lang="en-US" altLang="zh-CN" sz="1200" b="0" i="0" u="none" strike="noStrike" dirty="0">
                        <a:solidFill>
                          <a:srgbClr val="000000"/>
                        </a:solidFill>
                        <a:effectLst/>
                        <a:latin typeface="华文中宋" panose="02010600040101010101" pitchFamily="2" charset="-122"/>
                        <a:ea typeface="华文中宋" panose="02010600040101010101" pitchFamily="2" charset="-122"/>
                      </a:endParaRPr>
                    </a:p>
                  </a:txBody>
                  <a:tcPr marL="0" marR="0" marT="0" marB="0" anchor="ctr"/>
                </a:tc>
                <a:extLst>
                  <a:ext uri="{0D108BD9-81ED-4DB2-BD59-A6C34878D82A}">
                    <a16:rowId xmlns:a16="http://schemas.microsoft.com/office/drawing/2014/main" val="2571255896"/>
                  </a:ext>
                </a:extLst>
              </a:tr>
            </a:tbl>
          </a:graphicData>
        </a:graphic>
      </p:graphicFrame>
    </p:spTree>
    <p:extLst>
      <p:ext uri="{BB962C8B-B14F-4D97-AF65-F5344CB8AC3E}">
        <p14:creationId xmlns:p14="http://schemas.microsoft.com/office/powerpoint/2010/main" val="11338793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s0bvz2p">
      <a:majorFont>
        <a:latin typeface="华文中宋"/>
        <a:ea typeface="华文中宋"/>
        <a:cs typeface=""/>
      </a:majorFont>
      <a:minorFont>
        <a:latin typeface="华文中宋"/>
        <a:ea typeface="华文中宋"/>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bg1">
              <a:lumMod val="65000"/>
            </a:schemeClr>
          </a:solidFill>
          <a:tailEnd type="triangle" w="sm" len="med"/>
        </a:ln>
      </a:spPr>
      <a:bodyPr/>
      <a:lstStyle/>
      <a:style>
        <a:lnRef idx="2">
          <a:schemeClr val="accent6"/>
        </a:lnRef>
        <a:fillRef idx="0">
          <a:schemeClr val="accent6"/>
        </a:fillRef>
        <a:effectRef idx="1">
          <a:schemeClr val="accent6"/>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640</Words>
  <Application>Microsoft Office PowerPoint</Application>
  <PresentationFormat>宽屏</PresentationFormat>
  <Paragraphs>163</Paragraphs>
  <Slides>7</Slides>
  <Notes>4</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7</vt:i4>
      </vt:variant>
    </vt:vector>
  </HeadingPairs>
  <TitlesOfParts>
    <vt:vector size="23" baseType="lpstr">
      <vt:lpstr>Arial Unicode MS</vt:lpstr>
      <vt:lpstr>Lato Light</vt:lpstr>
      <vt:lpstr>Montserrat Semi</vt:lpstr>
      <vt:lpstr>Open Sans Light</vt:lpstr>
      <vt:lpstr>Poppins Light</vt:lpstr>
      <vt:lpstr>Poppins SemiBold</vt:lpstr>
      <vt:lpstr>等线</vt:lpstr>
      <vt:lpstr>黑体</vt:lpstr>
      <vt:lpstr>华文中宋</vt:lpstr>
      <vt:lpstr>思源黑体 CN Light</vt:lpstr>
      <vt:lpstr>宋体</vt:lpstr>
      <vt:lpstr>微软雅黑</vt:lpstr>
      <vt:lpstr>微软雅黑</vt:lpstr>
      <vt:lpstr>Arial</vt:lpstr>
      <vt:lpstr>Calibri</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吴琳</dc:creator>
  <cp:lastModifiedBy>吴琳</cp:lastModifiedBy>
  <cp:revision>6</cp:revision>
  <dcterms:created xsi:type="dcterms:W3CDTF">2025-07-23T01:53:32Z</dcterms:created>
  <dcterms:modified xsi:type="dcterms:W3CDTF">2026-07-13T01:46:03Z</dcterms:modified>
</cp:coreProperties>
</file>