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2FC9-7FCA-477B-81F2-6E755B130D95}" type="datetimeFigureOut">
              <a:rPr lang="zh-CN" altLang="en-US" smtClean="0"/>
              <a:t>2026/7/13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4591E-AE6B-4212-980E-0D5DE89A2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55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204F5-85C7-48A7-AA91-6A532BC6538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38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8B38-9602-F54C-A3CA-1C2F598B29CB}" type="slidenum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7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8B38-9602-F54C-A3CA-1C2F598B29CB}" type="slidenum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13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8B38-9602-F54C-A3CA-1C2F598B29CB}" type="slidenum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11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8B38-9602-F54C-A3CA-1C2F598B29CB}" type="slidenum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1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E59DFF-6230-4897-8407-666800E05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2519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2423989-0C38-4C4C-9848-570C97581C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90737"/>
            <a:ext cx="9144000" cy="1006475"/>
          </a:xfrm>
          <a:prstGeom prst="rect">
            <a:avLst/>
          </a:prstGeom>
        </p:spPr>
        <p:txBody>
          <a:bodyPr lIns="91418" tIns="45718" rIns="91418" bIns="45718" anchor="b">
            <a:noAutofit/>
          </a:bodyPr>
          <a:lstStyle>
            <a:lvl1pPr algn="ctr">
              <a:defRPr sz="4400" b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缔造生活品位  成就城市梦想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7BDB47-9AEC-4E08-817E-18757362B6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43821"/>
            <a:ext cx="9144000" cy="1655763"/>
          </a:xfrm>
          <a:prstGeom prst="rect">
            <a:avLst/>
          </a:prstGeom>
        </p:spPr>
        <p:txBody>
          <a:bodyPr lIns="91418" tIns="45718" rIns="91418" bIns="45718" anchor="b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071" indent="0" algn="ctr">
              <a:buNone/>
              <a:defRPr sz="2000"/>
            </a:lvl2pPr>
            <a:lvl3pPr marL="914150" indent="0" algn="ctr">
              <a:buNone/>
              <a:defRPr sz="1900"/>
            </a:lvl3pPr>
            <a:lvl4pPr marL="1371226" indent="0" algn="ctr">
              <a:buNone/>
              <a:defRPr sz="1600"/>
            </a:lvl4pPr>
            <a:lvl5pPr marL="1828301" indent="0" algn="ctr">
              <a:buNone/>
              <a:defRPr sz="1600"/>
            </a:lvl5pPr>
            <a:lvl6pPr marL="2285382" indent="0" algn="ctr">
              <a:buNone/>
              <a:defRPr sz="1600"/>
            </a:lvl6pPr>
            <a:lvl7pPr marL="2742450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1" indent="0" algn="ctr">
              <a:buNone/>
              <a:defRPr sz="1600"/>
            </a:lvl9pPr>
          </a:lstStyle>
          <a:p>
            <a:r>
              <a:rPr lang="zh-CN" altLang="en-US" dirty="0"/>
              <a:t>世茂集团二零二零年度模板</a:t>
            </a:r>
          </a:p>
        </p:txBody>
      </p:sp>
    </p:spTree>
    <p:extLst>
      <p:ext uri="{BB962C8B-B14F-4D97-AF65-F5344CB8AC3E}">
        <p14:creationId xmlns:p14="http://schemas.microsoft.com/office/powerpoint/2010/main" val="332081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5C0D7D1-CA21-4F86-9343-AE8A84FD7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" y="4"/>
            <a:ext cx="12189851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400B8C7-F0D5-4333-8D76-265694BB9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2751" y="2693547"/>
            <a:ext cx="9340949" cy="860360"/>
          </a:xfrm>
          <a:prstGeom prst="rect">
            <a:avLst/>
          </a:prstGeom>
        </p:spPr>
        <p:txBody>
          <a:bodyPr lIns="91418" tIns="45718" rIns="91418" bIns="45718">
            <a:normAutofit/>
          </a:bodyPr>
          <a:lstStyle>
            <a:lvl1pPr algn="r">
              <a:lnSpc>
                <a:spcPct val="150000"/>
              </a:lnSpc>
              <a:defRPr sz="3600" b="0" baseline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章节页：此处添加标题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55C9A-F2D4-4A9A-ABF5-656C10A3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18" tIns="45718" rIns="91418" bIns="45718"/>
          <a:lstStyle/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2A359-8744-41A0-B121-DEA3D9CDDAFC}" type="datetimeFigureOut">
              <a:rPr kumimoji="0" lang="zh-CN" alt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pPr marL="0" marR="0" lvl="0" indent="0" algn="l" defTabSz="914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2026/7/13</a:t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F9B1C3-7BAD-4CB9-88CB-38C23E14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18" tIns="45718" rIns="91418" bIns="45718"/>
          <a:lstStyle/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1CA08F-02D4-4A6C-A4EA-D2B2B116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18" tIns="45718" rIns="91418" bIns="45718"/>
          <a:lstStyle/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3567E-E7C9-445E-AC70-B539E754F0EC}" type="slidenum">
              <a:rPr kumimoji="0" lang="zh-CN" alt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pPr marL="0" marR="0" lvl="0" indent="0" algn="l" defTabSz="914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98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5BA36E3-2241-41CA-920F-0FC36C0EC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3" y="4"/>
            <a:ext cx="12187057" cy="6857999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3B430A7A-B219-48E6-B177-18EA7D5A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80" y="462028"/>
            <a:ext cx="5314427" cy="669205"/>
          </a:xfrm>
          <a:prstGeom prst="rect">
            <a:avLst/>
          </a:prstGeom>
        </p:spPr>
        <p:txBody>
          <a:bodyPr lIns="91418" tIns="45718" rIns="91418" bIns="45718" anchor="ctr">
            <a:normAutofit/>
          </a:bodyPr>
          <a:lstStyle>
            <a:lvl1pPr>
              <a:defRPr sz="2800" b="1">
                <a:latin typeface="+mj-lt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17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5BA36E3-2241-41CA-920F-0FC36C0EC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" y="4"/>
            <a:ext cx="121898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5190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5C0D7D1-CA21-4F86-9343-AE8A84FD7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" y="4"/>
            <a:ext cx="12189851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400B8C7-F0D5-4333-8D76-265694BB9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2751" y="2693547"/>
            <a:ext cx="9340949" cy="860360"/>
          </a:xfrm>
          <a:prstGeom prst="rect">
            <a:avLst/>
          </a:prstGeom>
        </p:spPr>
        <p:txBody>
          <a:bodyPr lIns="91418" tIns="45718" rIns="91418" bIns="45718">
            <a:normAutofit/>
          </a:bodyPr>
          <a:lstStyle>
            <a:lvl1pPr algn="r">
              <a:lnSpc>
                <a:spcPct val="150000"/>
              </a:lnSpc>
              <a:defRPr sz="3600" b="0" baseline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章节页：此处添加标题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55C9A-F2D4-4A9A-ABF5-656C10A3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18" tIns="45718" rIns="9141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2A359-8744-41A0-B121-DEA3D9CDDAF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2026/7/13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F9B1C3-7BAD-4CB9-88CB-38C23E14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18" tIns="45718" rIns="9141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1CA08F-02D4-4A6C-A4EA-D2B2B116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18" tIns="45718" rIns="9141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3567E-E7C9-445E-AC70-B539E754F0EC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65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DEB26C-4649-6E4B-A08D-1E1D8B8F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1F5B9D-8E23-F04B-8DAE-56F7699B6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416D0E-A1A7-4F45-8F76-27CFCDD8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3D0F-1950-714E-B20A-B4ABA1F704CF}" type="datetimeFigureOut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2026/7/13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00ED06-545C-1E41-AED9-D6B8BF25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8E7F59-3C53-7043-B7A9-E88499C2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42F29-0D80-4D42-9E6C-556791F17F71}" type="slidenum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31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E59DFF-6230-4897-8407-666800E058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2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15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1" indent="-228541" algn="l" defTabSz="91415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gary_ge\AppData\Local\Microsoft\Windows\Temporary Internet Files\Content.Outlook\1KHMROI0\宁波北仑世茂希尔顿逸林酒店2.jpg">
            <a:extLst>
              <a:ext uri="{FF2B5EF4-FFF2-40B4-BE49-F238E27FC236}">
                <a16:creationId xmlns:a16="http://schemas.microsoft.com/office/drawing/2014/main" id="{037CA82D-F036-9C4A-A507-5B05F72AA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6" y="0"/>
            <a:ext cx="12184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4">
            <a:extLst>
              <a:ext uri="{FF2B5EF4-FFF2-40B4-BE49-F238E27FC236}">
                <a16:creationId xmlns:a16="http://schemas.microsoft.com/office/drawing/2014/main" id="{1C238556-4CCF-4F8A-8D46-90A6744CFA56}"/>
              </a:ext>
            </a:extLst>
          </p:cNvPr>
          <p:cNvSpPr/>
          <p:nvPr/>
        </p:nvSpPr>
        <p:spPr>
          <a:xfrm>
            <a:off x="6567481" y="385806"/>
            <a:ext cx="5255907" cy="768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6" tIns="60940" rIns="121876" bIns="60940" rtlCol="0" anchor="ctr"/>
          <a:lstStyle/>
          <a:p>
            <a:pPr marL="0" marR="0" lvl="0" indent="0" algn="r" defTabSz="12187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67" b="1" i="0" u="none" strike="noStrike" kern="1200" cap="none" spc="0" normalizeH="0" baseline="0" noProof="0" dirty="0">
                <a:ln>
                  <a:noFill/>
                </a:ln>
                <a:solidFill>
                  <a:srgbClr val="F3D882"/>
                </a:solidFill>
                <a:effectLst/>
                <a:uLnTx/>
                <a:uFillTx/>
                <a:latin typeface="思源黑体 CN Light" pitchFamily="34" charset="-122"/>
                <a:ea typeface="思源黑体 CN Light" pitchFamily="34" charset="-122"/>
                <a:cs typeface="+mn-cs"/>
              </a:rPr>
              <a:t>宁波北仑世茂希尔顿逸林酒店</a:t>
            </a:r>
            <a:endParaRPr kumimoji="0" lang="en-US" altLang="zh-CN" sz="2267" b="1" i="0" u="none" strike="noStrike" kern="1200" cap="none" spc="0" normalizeH="0" baseline="0" noProof="0" dirty="0">
              <a:ln>
                <a:noFill/>
              </a:ln>
              <a:solidFill>
                <a:srgbClr val="F3D882"/>
              </a:solidFill>
              <a:effectLst/>
              <a:uLnTx/>
              <a:uFillTx/>
              <a:latin typeface="思源黑体 CN Light" pitchFamily="34" charset="-122"/>
              <a:ea typeface="思源黑体 CN Light" pitchFamily="34" charset="-122"/>
              <a:cs typeface="+mn-cs"/>
            </a:endParaRPr>
          </a:p>
          <a:p>
            <a:pPr marL="0" marR="0" lvl="0" indent="0" algn="r" defTabSz="12187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3D882"/>
                </a:solidFill>
                <a:effectLst/>
                <a:uLnTx/>
                <a:uFillTx/>
                <a:latin typeface="思源黑体 CN Light" pitchFamily="34" charset="-122"/>
                <a:ea typeface="思源黑体 CN Light" pitchFamily="34" charset="-122"/>
                <a:cs typeface="Arial Unicode MS" pitchFamily="34" charset="-122"/>
              </a:rPr>
              <a:t>DoubleTreebyHiltonNingboBeilun</a:t>
            </a:r>
            <a:endParaRPr kumimoji="0" lang="zh-CN" altLang="en-US" sz="2267" b="1" i="0" u="none" strike="noStrike" kern="1200" cap="none" spc="0" normalizeH="0" baseline="0" noProof="0" dirty="0">
              <a:ln>
                <a:noFill/>
              </a:ln>
              <a:solidFill>
                <a:srgbClr val="F3D882"/>
              </a:solidFill>
              <a:effectLst/>
              <a:uLnTx/>
              <a:uFillTx/>
              <a:latin typeface="思源黑体 CN Light" pitchFamily="34" charset="-122"/>
              <a:ea typeface="思源黑体 CN Light" pitchFamily="34" charset="-122"/>
              <a:cs typeface="Arial Unicode MS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4004186"/>
            <a:ext cx="5952661" cy="2124236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宁波北仑世茂希尔顿逸林酒店位于宁波市北仑区核心位置，地理位置优越。酒店距宁波地铁一号线仅</a:t>
            </a:r>
            <a:r>
              <a:rPr kumimoji="0" lang="en-US" altLang="zh-CN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10</a:t>
            </a:r>
            <a:r>
              <a: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分钟步行距离，周边拥有众多旅游休闲景区及大型购物中心；距宁波栎社国际机场</a:t>
            </a:r>
            <a:r>
              <a:rPr kumimoji="0" lang="en-US" altLang="zh-CN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45</a:t>
            </a:r>
            <a:r>
              <a: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公里，是宾客商务出行、休闲度假的理想下榻之所。宁波北仑世茂希尔顿逸林酒店</a:t>
            </a:r>
            <a:r>
              <a:rPr kumimoji="0" lang="zh-CN" altLang="en-US" sz="14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拥有</a:t>
            </a:r>
            <a:r>
              <a:rPr kumimoji="0" lang="en-US" altLang="zh-CN" sz="14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379</a:t>
            </a:r>
            <a:r>
              <a:rPr kumimoji="0" lang="zh-CN" altLang="en-US" sz="14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间</a:t>
            </a:r>
            <a:r>
              <a: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设施齐全的客房，</a:t>
            </a:r>
            <a:r>
              <a:rPr kumimoji="0" lang="zh-CN" altLang="en-US" sz="14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包括</a:t>
            </a:r>
            <a:r>
              <a:rPr kumimoji="0" lang="en-US" altLang="zh-CN" sz="14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20</a:t>
            </a:r>
            <a:r>
              <a:rPr kumimoji="0" lang="zh-CN" altLang="en-US" sz="14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间</a:t>
            </a:r>
            <a:r>
              <a: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典雅豪华套房。每间客房均为完善宾客的细节化体验度身打造，集时尚舒适与现代科技于一体。</a:t>
            </a:r>
            <a:endParaRPr kumimoji="0" lang="en-US" altLang="zh-CN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地址：浙江省宁波市北仑区黄山路</a:t>
            </a:r>
            <a:r>
              <a:rPr kumimoji="0" lang="en-US" altLang="zh-CN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699</a:t>
            </a:r>
            <a:r>
              <a: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电话：</a:t>
            </a:r>
            <a:r>
              <a:rPr kumimoji="0" lang="en-US" altLang="zh-CN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+</a:t>
            </a:r>
            <a:r>
              <a:rPr kumimoji="0" lang="en-US" altLang="zh-CN" sz="14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86 5742 6908888</a:t>
            </a:r>
            <a:endParaRPr kumimoji="0" lang="en-US" altLang="zh-CN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D8D7864E-9563-BC4C-A1A1-C74CAC360E51}"/>
              </a:ext>
            </a:extLst>
          </p:cNvPr>
          <p:cNvSpPr txBox="1"/>
          <p:nvPr/>
        </p:nvSpPr>
        <p:spPr>
          <a:xfrm>
            <a:off x="819125" y="206491"/>
            <a:ext cx="1326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14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A8F26F-3787-324D-A554-3154E05E34C0}"/>
              </a:ext>
            </a:extLst>
          </p:cNvPr>
          <p:cNvSpPr txBox="1">
            <a:spLocks/>
          </p:cNvSpPr>
          <p:nvPr/>
        </p:nvSpPr>
        <p:spPr>
          <a:xfrm>
            <a:off x="819125" y="1493195"/>
            <a:ext cx="1590898" cy="279669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建筑面积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：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60086.84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㎡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/>
            </a:r>
            <a:b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</a:b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房间数量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：</a:t>
            </a:r>
            <a:r>
              <a:rPr kumimoji="0" lang="en-US" altLang="zh-CN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379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间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Poppins Light" charset="0"/>
            </a:endParaRPr>
          </a:p>
          <a:p>
            <a:pPr marL="0" marR="0" lvl="0" indent="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开业时间：</a:t>
            </a:r>
            <a:r>
              <a:rPr kumimoji="0" lang="en-US" altLang="zh-CN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2016</a:t>
            </a:r>
          </a:p>
          <a:p>
            <a:pPr marL="0" marR="0" lvl="0" indent="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管理方：希尔顿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Poppins Light" charset="0"/>
            </a:endParaRPr>
          </a:p>
          <a:p>
            <a:pPr marL="0" marR="0" lvl="0" indent="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楼层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：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26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层（地下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2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层，地上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24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层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）</a:t>
            </a:r>
            <a:endParaRPr kumimoji="0" lang="en-US" altLang="zh-CN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Poppins Light" charset="0"/>
            </a:endParaRPr>
          </a:p>
          <a:p>
            <a:pPr marL="0" marR="0" lvl="0" indent="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配置：两个餐厅，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1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个大宴会厅，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8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个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会议室</a:t>
            </a:r>
            <a:endParaRPr kumimoji="0" lang="en-US" altLang="zh-CN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Poppins Light" charset="0"/>
            </a:endParaRPr>
          </a:p>
          <a:p>
            <a:pPr marL="0" marR="0" lvl="0" indent="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车位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：地面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40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个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，地下</a:t>
            </a:r>
            <a:r>
              <a:rPr kumimoji="0" lang="en-US" altLang="zh-CN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113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个，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共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153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Poppins Light" charset="0"/>
              </a:rPr>
              <a:t>个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Poppins Light" charset="0"/>
            </a:endParaRPr>
          </a:p>
          <a:p>
            <a:pPr marL="0" marR="0" lvl="0" indent="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Poppins Light" charset="0"/>
            </a:endParaRPr>
          </a:p>
          <a:p>
            <a:pPr marL="0" marR="0" lvl="0" indent="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Poppins Light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5102" y="260648"/>
            <a:ext cx="1754921" cy="35825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9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38B2CE6-EF7A-7F48-B6BA-19963104D5E8}"/>
              </a:ext>
            </a:extLst>
          </p:cNvPr>
          <p:cNvSpPr txBox="1"/>
          <p:nvPr/>
        </p:nvSpPr>
        <p:spPr>
          <a:xfrm>
            <a:off x="1434853" y="884367"/>
            <a:ext cx="86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01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146B598D-58B1-FD41-B806-D26E68CD7394}"/>
              </a:ext>
            </a:extLst>
          </p:cNvPr>
          <p:cNvSpPr txBox="1"/>
          <p:nvPr/>
        </p:nvSpPr>
        <p:spPr>
          <a:xfrm>
            <a:off x="1431775" y="24208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02</a:t>
            </a:r>
          </a:p>
        </p:txBody>
      </p:sp>
      <p:sp>
        <p:nvSpPr>
          <p:cNvPr id="22" name="矩形 21"/>
          <p:cNvSpPr/>
          <p:nvPr/>
        </p:nvSpPr>
        <p:spPr>
          <a:xfrm>
            <a:off x="995380" y="1036628"/>
            <a:ext cx="266931" cy="252248"/>
          </a:xfrm>
          <a:prstGeom prst="rect">
            <a:avLst/>
          </a:prstGeom>
          <a:solidFill>
            <a:srgbClr val="62B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95380" y="2556374"/>
            <a:ext cx="266931" cy="252248"/>
          </a:xfrm>
          <a:prstGeom prst="rect">
            <a:avLst/>
          </a:prstGeom>
          <a:solidFill>
            <a:srgbClr val="64B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98499" y="1145977"/>
            <a:ext cx="266931" cy="252248"/>
          </a:xfrm>
          <a:prstGeom prst="rect">
            <a:avLst/>
          </a:prstGeom>
          <a:solidFill>
            <a:srgbClr val="A2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146B598D-58B1-FD41-B806-D26E68CD7394}"/>
              </a:ext>
            </a:extLst>
          </p:cNvPr>
          <p:cNvSpPr txBox="1"/>
          <p:nvPr/>
        </p:nvSpPr>
        <p:spPr>
          <a:xfrm>
            <a:off x="7166767" y="10335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04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7335366" y="1958279"/>
          <a:ext cx="2865089" cy="8915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68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占地面积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4,421.35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建筑地上面积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46,236.44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建筑地下面积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13,850.40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  <a:latin typeface="+mn-ea"/>
                          <a:ea typeface="+mn-ea"/>
                        </a:rPr>
                        <a:t>建筑面积小计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60,086.84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24">
            <a:extLst>
              <a:ext uri="{FF2B5EF4-FFF2-40B4-BE49-F238E27FC236}">
                <a16:creationId xmlns:a16="http://schemas.microsoft.com/office/drawing/2014/main" id="{DFC22915-0FE9-3B47-83B5-AFFB55E20653}"/>
              </a:ext>
            </a:extLst>
          </p:cNvPr>
          <p:cNvSpPr txBox="1"/>
          <p:nvPr/>
        </p:nvSpPr>
        <p:spPr>
          <a:xfrm>
            <a:off x="6663661" y="1556792"/>
            <a:ext cx="1798802" cy="2590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charset="-122"/>
                <a:ea typeface="Microsoft YaHei" charset="-122"/>
                <a:cs typeface="Microsoft YaHei" charset="-122"/>
              </a:rPr>
              <a:t>面积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0A918C8C-DC13-8D44-BFB3-1AB8B6C4B275}"/>
              </a:ext>
            </a:extLst>
          </p:cNvPr>
          <p:cNvCxnSpPr/>
          <p:nvPr/>
        </p:nvCxnSpPr>
        <p:spPr>
          <a:xfrm>
            <a:off x="7422786" y="1830845"/>
            <a:ext cx="29776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4">
            <a:extLst>
              <a:ext uri="{FF2B5EF4-FFF2-40B4-BE49-F238E27FC236}">
                <a16:creationId xmlns:a16="http://schemas.microsoft.com/office/drawing/2014/main" id="{DFC22915-0FE9-3B47-83B5-AFFB55E20653}"/>
              </a:ext>
            </a:extLst>
          </p:cNvPr>
          <p:cNvSpPr txBox="1"/>
          <p:nvPr/>
        </p:nvSpPr>
        <p:spPr>
          <a:xfrm>
            <a:off x="767408" y="1412776"/>
            <a:ext cx="1798802" cy="2590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charset="-122"/>
                <a:ea typeface="Microsoft YaHei" charset="-122"/>
                <a:cs typeface="Microsoft YaHei" charset="-122"/>
              </a:rPr>
              <a:t>股东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34" name="Straight Connector 25">
            <a:extLst>
              <a:ext uri="{FF2B5EF4-FFF2-40B4-BE49-F238E27FC236}">
                <a16:creationId xmlns:a16="http://schemas.microsoft.com/office/drawing/2014/main" id="{0A918C8C-DC13-8D44-BFB3-1AB8B6C4B275}"/>
              </a:ext>
            </a:extLst>
          </p:cNvPr>
          <p:cNvCxnSpPr/>
          <p:nvPr/>
        </p:nvCxnSpPr>
        <p:spPr>
          <a:xfrm>
            <a:off x="1526533" y="1686829"/>
            <a:ext cx="29776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231950" y="1700808"/>
            <a:ext cx="4576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Global Square Investments Limited100%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DFC22915-0FE9-3B47-83B5-AFFB55E20653}"/>
              </a:ext>
            </a:extLst>
          </p:cNvPr>
          <p:cNvSpPr txBox="1"/>
          <p:nvPr/>
        </p:nvSpPr>
        <p:spPr>
          <a:xfrm>
            <a:off x="924896" y="2965883"/>
            <a:ext cx="1798802" cy="2590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charset="-122"/>
                <a:ea typeface="Microsoft YaHei" charset="-122"/>
                <a:cs typeface="Microsoft YaHei" charset="-122"/>
              </a:rPr>
              <a:t>出售方式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0A918C8C-DC13-8D44-BFB3-1AB8B6C4B275}"/>
              </a:ext>
            </a:extLst>
          </p:cNvPr>
          <p:cNvCxnSpPr/>
          <p:nvPr/>
        </p:nvCxnSpPr>
        <p:spPr>
          <a:xfrm>
            <a:off x="1526533" y="3239450"/>
            <a:ext cx="29776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1018757" y="3297479"/>
            <a:ext cx="543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、非单一酒店项目。酒店与商业、办公混合项目，商业及办公尚未销售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完毕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；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、股东可以做境外股转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7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38B2CE6-EF7A-7F48-B6BA-19963104D5E8}"/>
              </a:ext>
            </a:extLst>
          </p:cNvPr>
          <p:cNvSpPr txBox="1"/>
          <p:nvPr/>
        </p:nvSpPr>
        <p:spPr>
          <a:xfrm>
            <a:off x="4167540" y="36762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06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A885019-198C-E54E-8C0E-879743EB9D07}"/>
              </a:ext>
            </a:extLst>
          </p:cNvPr>
          <p:cNvSpPr txBox="1">
            <a:spLocks/>
          </p:cNvSpPr>
          <p:nvPr/>
        </p:nvSpPr>
        <p:spPr>
          <a:xfrm>
            <a:off x="3963071" y="1414304"/>
            <a:ext cx="2961331" cy="138708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7720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这就是宁波你有没有心动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呢这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座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城</a:t>
            </a:r>
            <a:endParaRPr kumimoji="0" lang="en-US" altLang="zh-CN" sz="100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27720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古老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，深厚，文艺湖光山色大气，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也</a:t>
            </a:r>
            <a:endParaRPr kumimoji="0" lang="en-US" altLang="zh-CN" sz="100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27720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秀气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被大海包围，因地处浙东经济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发</a:t>
            </a:r>
            <a:endParaRPr kumimoji="0" lang="en-US" altLang="zh-CN" sz="100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27720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展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也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日新月异这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所有的一切似乎都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让</a:t>
            </a:r>
            <a:endParaRPr kumimoji="0" lang="en-US" altLang="zh-CN" sz="100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27720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没有不去一次的理由。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oppins Light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BEC0387-D915-914E-96BD-A73A05270782}"/>
              </a:ext>
            </a:extLst>
          </p:cNvPr>
          <p:cNvSpPr txBox="1"/>
          <p:nvPr/>
        </p:nvSpPr>
        <p:spPr>
          <a:xfrm>
            <a:off x="4215661" y="1052736"/>
            <a:ext cx="800219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charset="-122"/>
                <a:ea typeface="Microsoft YaHei" charset="-122"/>
                <a:cs typeface="Microsoft YaHei" charset="-122"/>
              </a:rPr>
              <a:t>城市特点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5098F268-0B7A-3444-B33A-D7BA78D6CB50}"/>
              </a:ext>
            </a:extLst>
          </p:cNvPr>
          <p:cNvCxnSpPr/>
          <p:nvPr/>
        </p:nvCxnSpPr>
        <p:spPr>
          <a:xfrm>
            <a:off x="4295800" y="1340768"/>
            <a:ext cx="24533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9">
            <a:extLst>
              <a:ext uri="{FF2B5EF4-FFF2-40B4-BE49-F238E27FC236}">
                <a16:creationId xmlns:a16="http://schemas.microsoft.com/office/drawing/2014/main" id="{146B598D-58B1-FD41-B806-D26E68CD7394}"/>
              </a:ext>
            </a:extLst>
          </p:cNvPr>
          <p:cNvSpPr txBox="1"/>
          <p:nvPr/>
        </p:nvSpPr>
        <p:spPr>
          <a:xfrm>
            <a:off x="4273980" y="363628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07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EB4857-BC14-3A4A-A51F-EEE71344B805}"/>
              </a:ext>
            </a:extLst>
          </p:cNvPr>
          <p:cNvSpPr txBox="1">
            <a:spLocks/>
          </p:cNvSpPr>
          <p:nvPr/>
        </p:nvSpPr>
        <p:spPr>
          <a:xfrm>
            <a:off x="3935760" y="4617070"/>
            <a:ext cx="2686116" cy="60225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7720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总面积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9,816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平方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千米常住</a:t>
            </a:r>
            <a:endParaRPr kumimoji="0" lang="en-US" altLang="zh-CN" sz="100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27720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人口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为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9,404,283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DFC22915-0FE9-3B47-83B5-AFFB55E20653}"/>
              </a:ext>
            </a:extLst>
          </p:cNvPr>
          <p:cNvSpPr txBox="1"/>
          <p:nvPr/>
        </p:nvSpPr>
        <p:spPr>
          <a:xfrm>
            <a:off x="3939704" y="4275383"/>
            <a:ext cx="1374733" cy="2590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charset="-122"/>
                <a:ea typeface="Microsoft YaHei" charset="-122"/>
                <a:cs typeface="Microsoft YaHei" charset="-122"/>
              </a:rPr>
              <a:t>人口数量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12" name="Straight Connector 25">
            <a:extLst>
              <a:ext uri="{FF2B5EF4-FFF2-40B4-BE49-F238E27FC236}">
                <a16:creationId xmlns:a16="http://schemas.microsoft.com/office/drawing/2014/main" id="{0A918C8C-DC13-8D44-BFB3-1AB8B6C4B275}"/>
              </a:ext>
            </a:extLst>
          </p:cNvPr>
          <p:cNvCxnSpPr/>
          <p:nvPr/>
        </p:nvCxnSpPr>
        <p:spPr>
          <a:xfrm>
            <a:off x="4295800" y="4543534"/>
            <a:ext cx="24533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1">
            <a:extLst>
              <a:ext uri="{FF2B5EF4-FFF2-40B4-BE49-F238E27FC236}">
                <a16:creationId xmlns:a16="http://schemas.microsoft.com/office/drawing/2014/main" id="{70A9045A-D9A6-EF43-A2D6-983DFC93CFD2}"/>
              </a:ext>
            </a:extLst>
          </p:cNvPr>
          <p:cNvSpPr txBox="1"/>
          <p:nvPr/>
        </p:nvSpPr>
        <p:spPr>
          <a:xfrm>
            <a:off x="7392144" y="33265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08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EB0D1DE-9DC2-994F-9D99-8AF0072AE163}"/>
              </a:ext>
            </a:extLst>
          </p:cNvPr>
          <p:cNvSpPr txBox="1">
            <a:spLocks/>
          </p:cNvSpPr>
          <p:nvPr/>
        </p:nvSpPr>
        <p:spPr>
          <a:xfrm>
            <a:off x="7104112" y="1420269"/>
            <a:ext cx="5400600" cy="164869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7720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宁波北仑世茂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希尔顿逸林酒店坐落于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北仑市中心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，步行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5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至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分钟即可到达富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邦</a:t>
            </a:r>
            <a:endParaRPr kumimoji="0" lang="en-US" altLang="zh-CN" sz="100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oppins Light" charset="0"/>
            </a:endParaRPr>
          </a:p>
          <a:p>
            <a:pPr marL="0" marR="0" lvl="0" indent="27720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世纪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广场、新世界百货及北仑银泰城等大型购物商场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。距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宁波地铁一号线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长江路</a:t>
            </a:r>
            <a:endParaRPr kumimoji="0" lang="en-US" altLang="zh-CN" sz="100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oppins Light" charset="0"/>
            </a:endParaRPr>
          </a:p>
          <a:p>
            <a:pPr marL="0" marR="0" lvl="0" indent="27720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站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约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分钟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步行。距离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距宁波栎社国际机场约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45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rPr>
              <a:t>公里。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oppins Light" charset="0"/>
            </a:endParaRPr>
          </a:p>
          <a:p>
            <a:pPr marL="0" marR="0" lvl="0" indent="27720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Open Sans Light"/>
              <a:ea typeface="华文中宋"/>
            </a:endParaRPr>
          </a:p>
          <a:p>
            <a:pPr marL="0" marR="0" lvl="0" indent="27720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Open Sans Light"/>
              <a:ea typeface="华文中宋"/>
            </a:endParaRPr>
          </a:p>
          <a:p>
            <a:pPr marL="0" marR="0" lvl="0" indent="27720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oppins Light" charset="0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6A7A81C4-AB32-4947-BB35-B17E8E72DED0}"/>
              </a:ext>
            </a:extLst>
          </p:cNvPr>
          <p:cNvSpPr txBox="1"/>
          <p:nvPr/>
        </p:nvSpPr>
        <p:spPr>
          <a:xfrm>
            <a:off x="7427626" y="1051068"/>
            <a:ext cx="800219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charset="-122"/>
                <a:ea typeface="Microsoft YaHei" charset="-122"/>
                <a:cs typeface="Microsoft YaHei" charset="-122"/>
              </a:rPr>
              <a:t>项目周边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18" name="Straight Connector 25">
            <a:extLst>
              <a:ext uri="{FF2B5EF4-FFF2-40B4-BE49-F238E27FC236}">
                <a16:creationId xmlns:a16="http://schemas.microsoft.com/office/drawing/2014/main" id="{642213E2-0BC6-DE4F-9080-A5FA97284E64}"/>
              </a:ext>
            </a:extLst>
          </p:cNvPr>
          <p:cNvCxnSpPr/>
          <p:nvPr/>
        </p:nvCxnSpPr>
        <p:spPr>
          <a:xfrm>
            <a:off x="7507195" y="1340768"/>
            <a:ext cx="24533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>
            <a:extLst>
              <a:ext uri="{FF2B5EF4-FFF2-40B4-BE49-F238E27FC236}">
                <a16:creationId xmlns:a16="http://schemas.microsoft.com/office/drawing/2014/main" id="{7EA73EBB-171D-9043-A38C-7723164AD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53" y="3636281"/>
            <a:ext cx="3987602" cy="327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8ED1BE6-75B1-964B-9516-55E366C83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6" y="0"/>
            <a:ext cx="3984433" cy="36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547" y="2325629"/>
            <a:ext cx="4699453" cy="34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5C8EA88F-8381-9743-B545-A802BAB5B257}"/>
              </a:ext>
            </a:extLst>
          </p:cNvPr>
          <p:cNvSpPr txBox="1">
            <a:spLocks/>
          </p:cNvSpPr>
          <p:nvPr/>
        </p:nvSpPr>
        <p:spPr>
          <a:xfrm>
            <a:off x="6744072" y="2515094"/>
            <a:ext cx="4320480" cy="251739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defPPr>
              <a:defRPr lang="zh-CN"/>
            </a:defPPr>
            <a:lvl1pPr marL="171450" indent="-171450" defTabSz="543818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accent3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共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拥有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379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间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宽敞舒适的客房及套房。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大床房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197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间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，双床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房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162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间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，比例为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52%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，双床房比例为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42.7%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豪华套房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19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间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，总统套房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间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套房比例为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5.3%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为入住行政楼层的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宾客免费包揽一线景观，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宾客可以尽情享受行政酒廊额外的商务设施和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礼遇</a:t>
            </a:r>
            <a:endParaRPr kumimoji="0" lang="en-US" altLang="zh-CN" sz="105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室内恒温泳池感受自然采光带来的明媚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心情</a:t>
            </a:r>
            <a:endParaRPr kumimoji="0" lang="en-US" altLang="zh-CN" sz="105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提供健身器材领先者</a:t>
            </a:r>
            <a:r>
              <a:rPr kumimoji="0" lang="en-US" altLang="zh-CN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FitnessbyPrecor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®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的先进健身设施</a:t>
            </a: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5AC25C9C-5339-754A-B30D-52DA3DD0B30C}"/>
              </a:ext>
            </a:extLst>
          </p:cNvPr>
          <p:cNvSpPr txBox="1"/>
          <p:nvPr/>
        </p:nvSpPr>
        <p:spPr>
          <a:xfrm>
            <a:off x="5811529" y="2017328"/>
            <a:ext cx="2804751" cy="425758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SemiBold" charset="0"/>
              </a:rPr>
              <a:t>客房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SemiBold" charset="0"/>
              </a:rPr>
              <a:t>及配套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oppins SemiBold" charset="0"/>
            </a:endParaRPr>
          </a:p>
          <a:p>
            <a:pPr marL="0" marR="0" lvl="0" indent="0" algn="l" defTabSz="91421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83ED69F1-1813-424A-AAF2-B840BEAA80E2}"/>
              </a:ext>
            </a:extLst>
          </p:cNvPr>
          <p:cNvCxnSpPr/>
          <p:nvPr/>
        </p:nvCxnSpPr>
        <p:spPr>
          <a:xfrm>
            <a:off x="6816080" y="2303548"/>
            <a:ext cx="33532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1">
            <a:extLst>
              <a:ext uri="{FF2B5EF4-FFF2-40B4-BE49-F238E27FC236}">
                <a16:creationId xmlns:a16="http://schemas.microsoft.com/office/drawing/2014/main" id="{70A9045A-D9A6-EF43-A2D6-983DFC93CFD2}"/>
              </a:ext>
            </a:extLst>
          </p:cNvPr>
          <p:cNvSpPr txBox="1"/>
          <p:nvPr/>
        </p:nvSpPr>
        <p:spPr>
          <a:xfrm>
            <a:off x="6752219" y="1249452"/>
            <a:ext cx="89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09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384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>
            <a:extLst>
              <a:ext uri="{FF2B5EF4-FFF2-40B4-BE49-F238E27FC236}">
                <a16:creationId xmlns:a16="http://schemas.microsoft.com/office/drawing/2014/main" id="{5AC25C9C-5339-754A-B30D-52DA3DD0B30C}"/>
              </a:ext>
            </a:extLst>
          </p:cNvPr>
          <p:cNvSpPr txBox="1"/>
          <p:nvPr/>
        </p:nvSpPr>
        <p:spPr>
          <a:xfrm>
            <a:off x="6456040" y="2143815"/>
            <a:ext cx="1074741" cy="425758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SemiBold" charset="0"/>
              </a:rPr>
              <a:t>餐饮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oppins SemiBold" charset="0"/>
            </a:endParaRPr>
          </a:p>
          <a:p>
            <a:pPr marL="0" marR="0" lvl="0" indent="0" algn="l" defTabSz="91421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83ED69F1-1813-424A-AAF2-B840BEAA80E2}"/>
              </a:ext>
            </a:extLst>
          </p:cNvPr>
          <p:cNvCxnSpPr/>
          <p:nvPr/>
        </p:nvCxnSpPr>
        <p:spPr>
          <a:xfrm>
            <a:off x="6830144" y="2385647"/>
            <a:ext cx="27635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8C27CCF-5DF2-CC4D-8D18-68774DF8DB1E}"/>
              </a:ext>
            </a:extLst>
          </p:cNvPr>
          <p:cNvSpPr txBox="1">
            <a:spLocks/>
          </p:cNvSpPr>
          <p:nvPr/>
        </p:nvSpPr>
        <p:spPr>
          <a:xfrm>
            <a:off x="6672064" y="2636912"/>
            <a:ext cx="4320480" cy="90156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defPPr>
              <a:defRPr lang="zh-CN"/>
            </a:defPPr>
            <a:lvl1pPr marL="171450" indent="-171450" defTabSz="543818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accent3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全日制餐厅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拥有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146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个席位，全景落地玻璃窗，两个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人独立包间</a:t>
            </a:r>
            <a:endParaRPr kumimoji="0" lang="en-US" altLang="zh-CN" sz="105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御玺中餐厅设有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182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个席位，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间豪华包厢。</a:t>
            </a:r>
            <a:endParaRPr kumimoji="0" lang="en-US" altLang="zh-CN" sz="105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大堂酒廊设有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40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个席位，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以新鲜原料调制的特色鸡尾酒及下午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茶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70A9045A-D9A6-EF43-A2D6-983DFC93CFD2}"/>
              </a:ext>
            </a:extLst>
          </p:cNvPr>
          <p:cNvSpPr txBox="1"/>
          <p:nvPr/>
        </p:nvSpPr>
        <p:spPr>
          <a:xfrm>
            <a:off x="6672064" y="1340768"/>
            <a:ext cx="79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089" r="16388"/>
          <a:stretch/>
        </p:blipFill>
        <p:spPr>
          <a:xfrm>
            <a:off x="-11370" y="0"/>
            <a:ext cx="6395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>
            <a:extLst>
              <a:ext uri="{FF2B5EF4-FFF2-40B4-BE49-F238E27FC236}">
                <a16:creationId xmlns:a16="http://schemas.microsoft.com/office/drawing/2014/main" id="{5AC25C9C-5339-754A-B30D-52DA3DD0B30C}"/>
              </a:ext>
            </a:extLst>
          </p:cNvPr>
          <p:cNvSpPr txBox="1"/>
          <p:nvPr/>
        </p:nvSpPr>
        <p:spPr>
          <a:xfrm>
            <a:off x="6672064" y="2111127"/>
            <a:ext cx="1074741" cy="425758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oppins SemiBold" charset="0"/>
              </a:rPr>
              <a:t>宴会、会议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oppins SemiBold" charset="0"/>
            </a:endParaRPr>
          </a:p>
          <a:p>
            <a:pPr marL="0" marR="0" lvl="0" indent="0" algn="l" defTabSz="91421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83ED69F1-1813-424A-AAF2-B840BEAA80E2}"/>
              </a:ext>
            </a:extLst>
          </p:cNvPr>
          <p:cNvCxnSpPr/>
          <p:nvPr/>
        </p:nvCxnSpPr>
        <p:spPr>
          <a:xfrm>
            <a:off x="6835523" y="2357628"/>
            <a:ext cx="27635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8C27CCF-5DF2-CC4D-8D18-68774DF8DB1E}"/>
              </a:ext>
            </a:extLst>
          </p:cNvPr>
          <p:cNvSpPr txBox="1">
            <a:spLocks/>
          </p:cNvSpPr>
          <p:nvPr/>
        </p:nvSpPr>
        <p:spPr>
          <a:xfrm>
            <a:off x="6672064" y="2514761"/>
            <a:ext cx="3240360" cy="221038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defPPr>
              <a:defRPr lang="zh-CN"/>
            </a:defPPr>
            <a:lvl1pPr marL="171450" indent="-171450" defTabSz="543818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accent3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Light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823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平米的无柱大宴会厅，婚宴可摆近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50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桌</a:t>
            </a: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256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平方米序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厅，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宁波市高端婚礼策划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资源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个能容纳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50-70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人的多功能厅，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经验丰富的策划及会议活动专家全程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协助，满足不同会议需求。</a:t>
            </a:r>
            <a:endParaRPr kumimoji="0" lang="en-US" altLang="zh-CN" sz="105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MeetwithPurpose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升级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您的会议与活动体验，提供更健康的菜单以及更多环保的会议选择</a:t>
            </a: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marR="0" lvl="0" indent="-171450" algn="l" defTabSz="54381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05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70A9045A-D9A6-EF43-A2D6-983DFC93CFD2}"/>
              </a:ext>
            </a:extLst>
          </p:cNvPr>
          <p:cNvSpPr txBox="1"/>
          <p:nvPr/>
        </p:nvSpPr>
        <p:spPr>
          <a:xfrm>
            <a:off x="6677443" y="1312749"/>
            <a:ext cx="79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16" r="9416"/>
          <a:stretch/>
        </p:blipFill>
        <p:spPr>
          <a:xfrm>
            <a:off x="14951" y="0"/>
            <a:ext cx="6369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38B2CE6-EF7A-7F48-B6BA-19963104D5E8}"/>
              </a:ext>
            </a:extLst>
          </p:cNvPr>
          <p:cNvSpPr txBox="1"/>
          <p:nvPr/>
        </p:nvSpPr>
        <p:spPr>
          <a:xfrm>
            <a:off x="1434853" y="884367"/>
            <a:ext cx="86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95380" y="1036628"/>
            <a:ext cx="266931" cy="252248"/>
          </a:xfrm>
          <a:prstGeom prst="rect">
            <a:avLst/>
          </a:prstGeom>
          <a:solidFill>
            <a:srgbClr val="62B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DFC22915-0FE9-3B47-83B5-AFFB55E20653}"/>
              </a:ext>
            </a:extLst>
          </p:cNvPr>
          <p:cNvSpPr txBox="1"/>
          <p:nvPr/>
        </p:nvSpPr>
        <p:spPr>
          <a:xfrm>
            <a:off x="767408" y="1412776"/>
            <a:ext cx="1798802" cy="2590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charset="-122"/>
                <a:ea typeface="Microsoft YaHei" charset="-122"/>
                <a:cs typeface="Microsoft YaHei" charset="-122"/>
              </a:rPr>
              <a:t>经营数据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34" name="Straight Connector 25">
            <a:extLst>
              <a:ext uri="{FF2B5EF4-FFF2-40B4-BE49-F238E27FC236}">
                <a16:creationId xmlns:a16="http://schemas.microsoft.com/office/drawing/2014/main" id="{0A918C8C-DC13-8D44-BFB3-1AB8B6C4B275}"/>
              </a:ext>
            </a:extLst>
          </p:cNvPr>
          <p:cNvCxnSpPr/>
          <p:nvPr/>
        </p:nvCxnSpPr>
        <p:spPr>
          <a:xfrm>
            <a:off x="1526533" y="1686829"/>
            <a:ext cx="29776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623392" y="1795721"/>
          <a:ext cx="5688632" cy="478802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901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年份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项目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宁波北仑世茂希尔顿逸林酒店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2017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利润率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417.52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入住率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1,587.90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5,141.69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2018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利润率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455.97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入住率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1,029.40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5,546.52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2019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利润率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450.39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入住率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787.86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5,411.75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2020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利润率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402.05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入住率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480.78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4,309.11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2021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利润率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15%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421.00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入住率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42.3%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805.71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5,219.79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6456040" y="1795721"/>
          <a:ext cx="5544616" cy="204482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53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年份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项目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宁波北仑世茂希尔顿逸林酒店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2022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利润率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19%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408.00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入住率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46%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1,099.00</a:t>
                      </a: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5,888.00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2023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利润率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16%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449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入住率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52%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925.00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5,702.00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6456040" y="3840545"/>
          <a:ext cx="5544616" cy="9144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53226">
                  <a:extLst>
                    <a:ext uri="{9D8B030D-6E8A-4147-A177-3AD203B41FA5}">
                      <a16:colId xmlns:a16="http://schemas.microsoft.com/office/drawing/2014/main" val="2001994061"/>
                    </a:ext>
                  </a:extLst>
                </a:gridCol>
                <a:gridCol w="1459142">
                  <a:extLst>
                    <a:ext uri="{9D8B030D-6E8A-4147-A177-3AD203B41FA5}">
                      <a16:colId xmlns:a16="http://schemas.microsoft.com/office/drawing/2014/main" val="321835273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891125856"/>
                    </a:ext>
                  </a:extLst>
                </a:gridCol>
              </a:tblGrid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2024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利润率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9.8%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047933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410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0250240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入住率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49%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834262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499.74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7104653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5,014.83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1255896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52119"/>
              </p:ext>
            </p:extLst>
          </p:nvPr>
        </p:nvGraphicFramePr>
        <p:xfrm>
          <a:off x="6456040" y="4754945"/>
          <a:ext cx="5544616" cy="9144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53226">
                  <a:extLst>
                    <a:ext uri="{9D8B030D-6E8A-4147-A177-3AD203B41FA5}">
                      <a16:colId xmlns:a16="http://schemas.microsoft.com/office/drawing/2014/main" val="2001994061"/>
                    </a:ext>
                  </a:extLst>
                </a:gridCol>
                <a:gridCol w="1459142">
                  <a:extLst>
                    <a:ext uri="{9D8B030D-6E8A-4147-A177-3AD203B41FA5}">
                      <a16:colId xmlns:a16="http://schemas.microsoft.com/office/drawing/2014/main" val="321835273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891125856"/>
                    </a:ext>
                  </a:extLst>
                </a:gridCol>
              </a:tblGrid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2025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利润率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10.56%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047933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386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0250240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入住率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49%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834262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479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7104653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4538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1255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4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s0bvz2p">
      <a:majorFont>
        <a:latin typeface="华文中宋"/>
        <a:ea typeface="华文中宋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  <a:tailEnd type="triangle" w="sm" len="med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745</Words>
  <Application>Microsoft Office PowerPoint</Application>
  <PresentationFormat>宽屏</PresentationFormat>
  <Paragraphs>178</Paragraphs>
  <Slides>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 Unicode MS</vt:lpstr>
      <vt:lpstr>Montserrat Semi</vt:lpstr>
      <vt:lpstr>Open Sans Light</vt:lpstr>
      <vt:lpstr>Poppins Light</vt:lpstr>
      <vt:lpstr>Poppins SemiBold</vt:lpstr>
      <vt:lpstr>等线</vt:lpstr>
      <vt:lpstr>黑体</vt:lpstr>
      <vt:lpstr>华文中宋</vt:lpstr>
      <vt:lpstr>思源黑体 CN Light</vt:lpstr>
      <vt:lpstr>微软雅黑</vt:lpstr>
      <vt:lpstr>微软雅黑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吴琳</dc:creator>
  <cp:lastModifiedBy>吴琳</cp:lastModifiedBy>
  <cp:revision>3</cp:revision>
  <dcterms:created xsi:type="dcterms:W3CDTF">2025-07-23T01:55:16Z</dcterms:created>
  <dcterms:modified xsi:type="dcterms:W3CDTF">2026-07-13T01:45:48Z</dcterms:modified>
</cp:coreProperties>
</file>