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9EE0-EA22-4319-AEA3-53DD9B192B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BB8-0B32-4574-9CEC-AC96A75581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818B38-9602-F54C-A3CA-1C2F598B29CB}" type="slidenum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1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90737"/>
            <a:ext cx="9144000" cy="1006475"/>
          </a:xfrm>
          <a:prstGeom prst="rect">
            <a:avLst/>
          </a:prstGeom>
        </p:spPr>
        <p:txBody>
          <a:bodyPr lIns="91418" tIns="45718" rIns="91418" bIns="45718" anchor="b">
            <a:noAutofit/>
          </a:bodyPr>
          <a:lstStyle>
            <a:lvl1pPr algn="ctr">
              <a:defRPr sz="4400" b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缔造生活品位  成就城市梦想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43821"/>
            <a:ext cx="9144000" cy="1655763"/>
          </a:xfrm>
          <a:prstGeom prst="rect">
            <a:avLst/>
          </a:prstGeom>
        </p:spPr>
        <p:txBody>
          <a:bodyPr lIns="91418" tIns="45718" rIns="91418" bIns="45718" anchor="b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世茂集团二零二零年度模板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2751" y="2693547"/>
            <a:ext cx="9340949" cy="860360"/>
          </a:xfrm>
          <a:prstGeom prst="rect">
            <a:avLst/>
          </a:prstGeom>
        </p:spPr>
        <p:txBody>
          <a:bodyPr lIns="91418" tIns="45718" rIns="91418" bIns="45718">
            <a:normAutofit/>
          </a:bodyPr>
          <a:lstStyle>
            <a:lvl1pPr algn="r">
              <a:lnSpc>
                <a:spcPct val="150000"/>
              </a:lnSpc>
              <a:defRPr sz="3600" b="0" baseline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章节页：此处添加标题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42A359-8744-41A0-B121-DEA3D9CDDAFC}" type="datetimeFigureOut">
              <a:rPr kumimoji="0" lang="zh-CN" alt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23567E-E7C9-445E-AC70-B539E754F0EC}" type="slidenum">
              <a:rPr kumimoji="0" lang="zh-CN" alt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" y="4"/>
            <a:ext cx="12187057" cy="6857999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32680" y="462028"/>
            <a:ext cx="5314427" cy="669205"/>
          </a:xfrm>
          <a:prstGeom prst="rect">
            <a:avLst/>
          </a:prstGeom>
        </p:spPr>
        <p:txBody>
          <a:bodyPr lIns="91418" tIns="45718" rIns="91418" bIns="45718" anchor="ctr">
            <a:normAutofit/>
          </a:bodyPr>
          <a:lstStyle>
            <a:lvl1pPr>
              <a:defRPr sz="2800" b="1">
                <a:latin typeface="+mj-lt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" y="4"/>
            <a:ext cx="12189851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2751" y="2693547"/>
            <a:ext cx="9340949" cy="860360"/>
          </a:xfrm>
          <a:prstGeom prst="rect">
            <a:avLst/>
          </a:prstGeom>
        </p:spPr>
        <p:txBody>
          <a:bodyPr lIns="91418" tIns="45718" rIns="91418" bIns="45718">
            <a:normAutofit/>
          </a:bodyPr>
          <a:lstStyle>
            <a:lvl1pPr algn="r">
              <a:lnSpc>
                <a:spcPct val="150000"/>
              </a:lnSpc>
              <a:defRPr sz="3600" b="0" baseline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章节页：此处添加标题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42A359-8744-41A0-B121-DEA3D9CDDAF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18" tIns="45718" rIns="914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23567E-E7C9-445E-AC70-B539E754F0E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123D0F-1950-714E-B20A-B4ABA1F704CF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142F29-0D80-4D42-9E6C-556791F17F71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0251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ummer\02 市场部\06 世茂酒店信息汇总\酒店照片\托管品牌酒店\烟台世茂希尔顿酒店\酒店主图(1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4"/>
          <p:cNvSpPr/>
          <p:nvPr/>
        </p:nvSpPr>
        <p:spPr>
          <a:xfrm>
            <a:off x="7210411" y="342943"/>
            <a:ext cx="4559829" cy="76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6" tIns="60940" rIns="121876" bIns="60940" rtlCol="0" anchor="ctr"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1200" cap="none" spc="0" normalizeH="0" baseline="0" noProof="0" dirty="0">
                <a:ln>
                  <a:noFill/>
                </a:ln>
                <a:solidFill>
                  <a:srgbClr val="F3D882"/>
                </a:solidFill>
                <a:effectLst/>
                <a:uLnTx/>
                <a:uFillTx/>
                <a:latin typeface="思源黑体 CN Light" pitchFamily="34" charset="-122"/>
                <a:ea typeface="思源黑体 CN Light" pitchFamily="34" charset="-122"/>
                <a:cs typeface="+mn-cs"/>
              </a:rPr>
              <a:t>烟台世茂希尔顿酒店</a:t>
            </a:r>
            <a:endParaRPr kumimoji="0" lang="en-US" altLang="zh-CN" sz="2265" b="1" i="0" u="none" strike="noStrike" kern="1200" cap="none" spc="0" normalizeH="0" baseline="0" noProof="0" dirty="0">
              <a:ln>
                <a:noFill/>
              </a:ln>
              <a:solidFill>
                <a:srgbClr val="F3D882"/>
              </a:solidFill>
              <a:effectLst/>
              <a:uLnTx/>
              <a:uFillTx/>
              <a:latin typeface="思源黑体 CN Light" pitchFamily="34" charset="-122"/>
              <a:ea typeface="思源黑体 CN Light" pitchFamily="34" charset="-122"/>
              <a:cs typeface="+mn-cs"/>
            </a:endParaRPr>
          </a:p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D882"/>
                </a:solidFill>
                <a:effectLst/>
                <a:uLnTx/>
                <a:uFillTx/>
                <a:latin typeface="思源黑体 CN Light" pitchFamily="34" charset="-122"/>
                <a:ea typeface="思源黑体 CN Light" pitchFamily="34" charset="-122"/>
                <a:cs typeface="Arial Unicode MS" pitchFamily="34" charset="-122"/>
              </a:rPr>
              <a:t>HiltonYantai</a:t>
            </a:r>
            <a:endParaRPr kumimoji="0" lang="zh-CN" altLang="en-US" sz="2265" b="1" i="0" u="none" strike="noStrike" kern="1200" cap="none" spc="0" normalizeH="0" baseline="0" noProof="0" dirty="0">
              <a:ln>
                <a:noFill/>
              </a:ln>
              <a:solidFill>
                <a:srgbClr val="F3D882"/>
              </a:solidFill>
              <a:effectLst/>
              <a:uLnTx/>
              <a:uFillTx/>
              <a:latin typeface="思源黑体 CN Light" pitchFamily="34" charset="-122"/>
              <a:ea typeface="思源黑体 CN Light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9707" y="3429000"/>
            <a:ext cx="4800533" cy="2801536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烟台世茂希尔顿酒店座落于烟台市芝罘区核心地段的地标建筑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——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世茂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•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天际，地理位置优越，可饱览烟台繁华城市中心和醉人海景风光。酒店毗邻张裕酒文化博物馆，与十字街历史文化街区、朝阳街历史文化街区和烟台山景区仅数步之遥。酒店拥有</a:t>
            </a:r>
            <a:r>
              <a:rPr kumimoji="0" lang="en-US" altLang="zh-CN" sz="146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254</a:t>
            </a:r>
            <a:r>
              <a:rPr kumimoji="0" lang="zh-CN" altLang="en-US" sz="146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间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云境客房及套房，客房面积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38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平方米至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150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平方米，分布于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28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层至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41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层之间，所有客房可观赏醉美烟台城市中心或大海的迷人美景。入住行政客房与套房的宾客，可尊享行政酒廊下午茶和欢乐时光。</a:t>
            </a:r>
            <a:endParaRPr kumimoji="0" lang="en-US" altLang="zh-CN" sz="1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地址：山东省烟台市大马路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53</a:t>
            </a: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号</a:t>
            </a: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电话：</a:t>
            </a: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+</a:t>
            </a:r>
            <a:r>
              <a:rPr kumimoji="0" lang="en-US" altLang="zh-CN" sz="146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86 0535 6798888</a:t>
            </a:r>
            <a:endParaRPr kumimoji="0" lang="en-US" altLang="zh-CN" sz="1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" name="TextBox 45"/>
          <p:cNvSpPr txBox="1"/>
          <p:nvPr/>
        </p:nvSpPr>
        <p:spPr>
          <a:xfrm>
            <a:off x="211351" y="327909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211352" y="1705505"/>
            <a:ext cx="1590898" cy="21180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建筑面积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：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39923.7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㎡</a:t>
            </a:r>
            <a:b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</a:b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房间数量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：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254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间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开业时间：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2017</a:t>
            </a: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管理方：希尔顿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楼层：地上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22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层，地下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3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层</a:t>
            </a: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配置：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3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间餐厅、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个宴会厅、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8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个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多功能厅</a:t>
            </a: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  <a:p>
            <a:pPr marL="0" marR="0" lvl="0" indent="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车位：地上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17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个</a:t>
            </a:r>
            <a:r>
              <a:rPr kumimoji="0" lang="zh-CN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，地下</a:t>
            </a:r>
            <a:r>
              <a:rPr kumimoji="0" lang="en-US" altLang="zh-CN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83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个）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28" y="382066"/>
            <a:ext cx="1754921" cy="35825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434853" y="884367"/>
            <a:ext cx="8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431775" y="263691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5380" y="1036628"/>
            <a:ext cx="266931" cy="252248"/>
          </a:xfrm>
          <a:prstGeom prst="rect">
            <a:avLst/>
          </a:prstGeom>
          <a:solidFill>
            <a:srgbClr val="62B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5380" y="2772398"/>
            <a:ext cx="266931" cy="252248"/>
          </a:xfrm>
          <a:prstGeom prst="rect">
            <a:avLst/>
          </a:prstGeom>
          <a:solidFill>
            <a:srgbClr val="64B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98499" y="1145977"/>
            <a:ext cx="266931" cy="252248"/>
          </a:xfrm>
          <a:prstGeom prst="rect">
            <a:avLst/>
          </a:prstGeom>
          <a:solidFill>
            <a:srgbClr val="A2D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7166767" y="1033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335366" y="1958279"/>
          <a:ext cx="2865089" cy="8915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8946"/>
                <a:gridCol w="1296143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占地面积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12,255.00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建筑地上面积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32,242.00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建筑地下面积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7,682.00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</a:rPr>
                        <a:t>建筑面积小计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39,923.70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8" name="TextBox 24"/>
          <p:cNvSpPr txBox="1"/>
          <p:nvPr/>
        </p:nvSpPr>
        <p:spPr>
          <a:xfrm>
            <a:off x="6663661" y="1556792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9" name="Straight Connector 25"/>
          <p:cNvCxnSpPr/>
          <p:nvPr/>
        </p:nvCxnSpPr>
        <p:spPr>
          <a:xfrm>
            <a:off x="7422786" y="1830845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4"/>
          <p:cNvSpPr txBox="1"/>
          <p:nvPr/>
        </p:nvSpPr>
        <p:spPr>
          <a:xfrm>
            <a:off x="767408" y="1412776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股东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4" name="Straight Connector 25"/>
          <p:cNvCxnSpPr/>
          <p:nvPr/>
        </p:nvCxnSpPr>
        <p:spPr>
          <a:xfrm>
            <a:off x="1526533" y="1686829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231950" y="1700808"/>
            <a:ext cx="457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Future Right Limited 99%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牡丹江世茂新城房地产开发有限公司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1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%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924896" y="3181907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出售方式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7" name="Straight Connector 25"/>
          <p:cNvCxnSpPr/>
          <p:nvPr/>
        </p:nvCxnSpPr>
        <p:spPr>
          <a:xfrm>
            <a:off x="1526533" y="3455474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018757" y="3513503"/>
            <a:ext cx="543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、非单一酒店项目。酒店和住宅、商业、办公混合项目，有部分商铺和办公没有售完；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、可以做境外股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中宋"/>
                <a:cs typeface="+mn-cs"/>
              </a:rPr>
              <a:t>转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4367808" y="332656"/>
            <a:ext cx="86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4333104" y="1415559"/>
            <a:ext cx="2599545" cy="7751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7495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依山傍海，气候宜人，冬无严寒，夏无酷暑，全年平均气温摄氏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度左右，是我国北方著名的旅游避暑和休闲度假胜地。</a:t>
            </a: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367808" y="1064552"/>
            <a:ext cx="800219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城市特点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4482516" y="1387167"/>
            <a:ext cx="24533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/>
          <p:nvPr/>
        </p:nvSpPr>
        <p:spPr>
          <a:xfrm>
            <a:off x="4126713" y="4802555"/>
            <a:ext cx="6001735" cy="49965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7495" algn="l" defTabSz="543560" rtl="0" eaLnBrk="1" fontAlgn="auto" latinLnBrk="0" hangingPunct="1">
              <a:lnSpc>
                <a:spcPts val="137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总面积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13864.5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平方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千米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277495" algn="l" defTabSz="543560" rtl="0" eaLnBrk="1" fontAlgn="auto" latinLnBrk="0" hangingPunct="1">
              <a:lnSpc>
                <a:spcPts val="137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常住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710.21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10483" y="328742"/>
            <a:ext cx="4540490" cy="1689537"/>
            <a:chOff x="8404510" y="546517"/>
            <a:chExt cx="4540490" cy="1689537"/>
          </a:xfrm>
        </p:grpSpPr>
        <p:sp>
          <p:nvSpPr>
            <p:cNvPr id="15" name="TextBox 21"/>
            <p:cNvSpPr txBox="1"/>
            <p:nvPr/>
          </p:nvSpPr>
          <p:spPr>
            <a:xfrm>
              <a:off x="8404510" y="546517"/>
              <a:ext cx="1753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</a:rPr>
                <a:t>08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  <p:sp>
          <p:nvSpPr>
            <p:cNvPr id="16" name="Subtitle 2"/>
            <p:cNvSpPr txBox="1"/>
            <p:nvPr/>
          </p:nvSpPr>
          <p:spPr>
            <a:xfrm>
              <a:off x="8533575" y="1664581"/>
              <a:ext cx="4411425" cy="571473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defPPr>
                <a:defRPr lang="zh-CN"/>
              </a:defPPr>
              <a:lvl1pPr indent="277495" defTabSz="543560">
                <a:lnSpc>
                  <a:spcPct val="150000"/>
                </a:lnSpc>
                <a:spcBef>
                  <a:spcPct val="20000"/>
                </a:spcBef>
                <a:buFont typeface="Arial" panose="020B0604020202020204"/>
                <a:buNone/>
                <a:defRPr sz="100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51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38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4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9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65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4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marL="0" marR="0" lvl="0" indent="277495" algn="l" defTabSz="54356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烟台世茂希尔顿酒店坐落于烟台芝罘区中心商务区地标建筑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世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茂天际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内，紧邻主要商圈，公共交通便利。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8430187" y="1266597"/>
              <a:ext cx="800219" cy="259045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项目周边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18" name="Straight Connector 25"/>
            <p:cNvCxnSpPr/>
            <p:nvPr/>
          </p:nvCxnSpPr>
          <p:spPr>
            <a:xfrm>
              <a:off x="8533576" y="1554629"/>
              <a:ext cx="24533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19"/>
          <p:cNvSpPr txBox="1"/>
          <p:nvPr/>
        </p:nvSpPr>
        <p:spPr>
          <a:xfrm>
            <a:off x="4412943" y="375721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37158" y="4392976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人口数量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5" name="Straight Connector 25"/>
          <p:cNvCxnSpPr/>
          <p:nvPr/>
        </p:nvCxnSpPr>
        <p:spPr>
          <a:xfrm>
            <a:off x="4527979" y="4681064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img2.baidu.com/image_search/src=http%3A%2F%2Fn.sinaimg.cn%2Fsinacn06%2F354%2Fw1280h674%2F20181003%2Fd615-hktxqah4240643.jpg&amp;refer=http%3A%2F%2Fn.sinaimg.cn&amp;app=2002&amp;size=f9999,10000&amp;q=a80&amp;n=0&amp;g=0n&amp;fmt=jpeg?sec=1631416681&amp;t=62eab130de83dd118fe29a9211081b3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5" y="0"/>
            <a:ext cx="427595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news.gtimg.com%2Fnewsapp_match%2F0%2F11995876586%2F0.jpg&amp;refer=http%3A%2F%2Finews.gtimg.com&amp;app=2002&amp;size=f9999,10000&amp;q=a80&amp;n=0&amp;g=0n&amp;fmt=jpeg?sec=1631416771&amp;t=faed1c750904e436660530d01ab6a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5" y="3757210"/>
            <a:ext cx="4275957" cy="31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2234976"/>
            <a:ext cx="45339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6744072" y="2550227"/>
            <a:ext cx="4965707" cy="156405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拥有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254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间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极具奢华品质的客房及套房，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17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种特色房型分布于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28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层至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41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层之间，面积从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38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平方米至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150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平方米不等，所有客房均可饱览烟台城市中心或大海的迷人美景。客房内使用了独特的希尔顿“季节”床垫，在不同的季节给予您不一样的舒适感受；卫生间采用干湿分离的贴心设计，并配备国际高端品牌洗浴用品</a:t>
            </a: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Crabtree&amp;Evelyn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;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值得一提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rPr>
              <a:t>的是，酒店的套房内均配备胶囊咖啡机，部分客房配备电子马桶，为您的每一种需求提供可能。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Light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023992" y="2046171"/>
            <a:ext cx="2511754" cy="42575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客房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及配套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SemiBold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/>
          <p:cNvCxnSpPr/>
          <p:nvPr/>
        </p:nvCxnSpPr>
        <p:spPr>
          <a:xfrm>
            <a:off x="6889387" y="2323623"/>
            <a:ext cx="30029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/>
          <p:cNvSpPr txBox="1"/>
          <p:nvPr/>
        </p:nvSpPr>
        <p:spPr>
          <a:xfrm>
            <a:off x="6816080" y="1254083"/>
            <a:ext cx="104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09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4"/>
            <a:ext cx="6372000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6528048" y="2061986"/>
            <a:ext cx="1074741" cy="42575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餐饮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SemiBold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/>
          <p:cNvCxnSpPr/>
          <p:nvPr/>
        </p:nvCxnSpPr>
        <p:spPr>
          <a:xfrm>
            <a:off x="6902152" y="2320681"/>
            <a:ext cx="2019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/>
          <p:nvPr/>
        </p:nvSpPr>
        <p:spPr>
          <a:xfrm>
            <a:off x="6744072" y="2507386"/>
            <a:ext cx="3888432" cy="166100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171450" indent="-171450" defTabSz="54356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51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38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4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9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65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4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间餐厅和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间大堂酒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廊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御玺中餐厅位于酒店五楼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，餐厅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内设可容纳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位宾客的零点大厅、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间豪华私人包房及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间奢华海景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包房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海市全日餐厅位于酒店二十六层，汇聚全球精致美馔，开放式厨房更可观赏厨师现场烹制。餐厅可同时容纳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103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宾客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酒廊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Lounge26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位于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酒店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层的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6744072" y="127580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0"/>
            <a:ext cx="6372000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6878571" y="2320543"/>
            <a:ext cx="1116281" cy="43146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宴会、会议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SemiBold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3" name="Straight Connector 25"/>
          <p:cNvCxnSpPr/>
          <p:nvPr/>
        </p:nvCxnSpPr>
        <p:spPr>
          <a:xfrm>
            <a:off x="6974160" y="2601110"/>
            <a:ext cx="2644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/>
          <p:nvPr/>
        </p:nvSpPr>
        <p:spPr>
          <a:xfrm>
            <a:off x="6849315" y="2789119"/>
            <a:ext cx="3816424" cy="28728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171450" indent="-171450" defTabSz="54356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Light" charset="0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51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38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4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9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65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4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1652m2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多功能会议厅与活动空间，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间不同规格的多功能会议室和宴会厅，配备高速宽带及无线网络，满足多种会议需求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位于二楼的富贵宴会厅面积约为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940m2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，可同时容纳至少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位宾客，无柱式结构可拆分为两部分独立使用。宴会厅另配有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255m2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的全海景廊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厅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位于三楼的吉祥宴会厅面积约为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350m2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，可同时容纳约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位宾客，并可拆分为两部分独立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54356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董事局会议室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面积约为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50m2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度海景风光，配备高速宽带、无线网路及投影设备，满足电话会议、视频会议、商务洽谈等多种需求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6882996" y="1537629"/>
            <a:ext cx="83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000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434853" y="884367"/>
            <a:ext cx="8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5380" y="1036628"/>
            <a:ext cx="266931" cy="252248"/>
          </a:xfrm>
          <a:prstGeom prst="rect">
            <a:avLst/>
          </a:prstGeom>
          <a:solidFill>
            <a:srgbClr val="62B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67408" y="1412776"/>
            <a:ext cx="1798802" cy="2590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经营数据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4" name="Straight Connector 25"/>
          <p:cNvCxnSpPr/>
          <p:nvPr/>
        </p:nvCxnSpPr>
        <p:spPr>
          <a:xfrm>
            <a:off x="1526533" y="1686829"/>
            <a:ext cx="2977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23392" y="1795721"/>
          <a:ext cx="5112568" cy="47880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08819"/>
                <a:gridCol w="1603549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烟台世茂希尔顿酒店 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2017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-4%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550.52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-68.60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1,814.87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2018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利润率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563.70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894.15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6,235.99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2019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18%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571.52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1,179.59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6,734.71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2020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利润率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536.81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904.88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4,857.35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2021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利润率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560.00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75.9%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1,524.94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6,898.00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023992" y="1795721"/>
          <a:ext cx="5112568" cy="20448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08819"/>
                <a:gridCol w="1603549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烟台世茂希尔顿酒店 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2022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20%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610.00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入住率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1,117.00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5,510.00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2023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714.00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2,312.00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8,205.00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027925" y="3833345"/>
          <a:ext cx="5112568" cy="9144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08819"/>
                <a:gridCol w="1603549"/>
                <a:gridCol w="1800200"/>
              </a:tblGrid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2024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674.00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71%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1,961.09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7,458.42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033368" y="4753190"/>
          <a:ext cx="5112568" cy="9144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08819"/>
                <a:gridCol w="1603549"/>
                <a:gridCol w="1800200"/>
              </a:tblGrid>
              <a:tr h="167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2025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利润率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23.7%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平均房价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628.00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入住率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75.4%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利润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1,661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6735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</a:rPr>
                        <a:t>收入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7,000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0bvz2p">
      <a:majorFont>
        <a:latin typeface="华文中宋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  <a:tailEnd type="triangle" w="sm" len="med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WPS 演示</Application>
  <PresentationFormat>宽屏</PresentationFormat>
  <Paragraphs>382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华文中宋</vt:lpstr>
      <vt:lpstr>思源黑体 CN Light</vt:lpstr>
      <vt:lpstr>黑体</vt:lpstr>
      <vt:lpstr>Arial Unicode MS</vt:lpstr>
      <vt:lpstr>Montserrat Semi</vt:lpstr>
      <vt:lpstr>Arial</vt:lpstr>
      <vt:lpstr>Open Sans Light</vt:lpstr>
      <vt:lpstr>Open Sans</vt:lpstr>
      <vt:lpstr>Poppins Light</vt:lpstr>
      <vt:lpstr>Segoe Print</vt:lpstr>
      <vt:lpstr>华文中宋</vt:lpstr>
      <vt:lpstr>Times New Roman</vt:lpstr>
      <vt:lpstr>Poppins SemiBold</vt:lpstr>
      <vt:lpstr>Calibri</vt:lpstr>
      <vt:lpstr>KSOF6188761F</vt:lpstr>
      <vt:lpstr>Arial Unicode MS</vt:lpstr>
      <vt:lpstr>KSOFA69E273B</vt:lpstr>
      <vt:lpstr>等线</vt:lpstr>
      <vt:lpstr>KSOFA69E9B9A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吴琳</dc:creator>
  <cp:lastModifiedBy>刘宪锋</cp:lastModifiedBy>
  <cp:revision>4</cp:revision>
  <dcterms:created xsi:type="dcterms:W3CDTF">2025-07-23T01:55:00Z</dcterms:created>
  <dcterms:modified xsi:type="dcterms:W3CDTF">2026-07-16T16:14:02Z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430D0483B6BB4A5C9F160F9270843240_12</vt:lpwstr>
  </property>
  <property fmtid="{D5CDD505-2E9C-101B-9397-08002B2CF9AE}" pid="3" name="KSOProductBuildVer">
    <vt:lpwstr>2052-12.1.0.26895</vt:lpwstr>
  </property>
</Properties>
</file>