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1.svg" ContentType="image/svg+xml"/>
  <Override PartName="/ppt/media/image13.svg" ContentType="image/svg+xml"/>
  <Override PartName="/ppt/media/image15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7.svg" ContentType="image/svg+xml"/>
  <Override PartName="/ppt/media/image29.svg" ContentType="image/svg+xml"/>
  <Override PartName="/ppt/media/image3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5.svg" ContentType="image/svg+xml"/>
  <Override PartName="/ppt/media/image50.svg" ContentType="image/svg+xml"/>
  <Override PartName="/ppt/media/image52.svg" ContentType="image/svg+xml"/>
  <Override PartName="/ppt/media/image54.svg" ContentType="image/svg+xml"/>
  <Override PartName="/ppt/media/image59.svg" ContentType="image/svg+xml"/>
  <Override PartName="/ppt/media/image61.svg" ContentType="image/svg+xml"/>
  <Override PartName="/ppt/media/image63.svg" ContentType="image/svg+xml"/>
  <Override PartName="/ppt/media/image67.svg" ContentType="image/svg+xml"/>
  <Override PartName="/ppt/media/image7.svg" ContentType="image/svg+xml"/>
  <Override PartName="/ppt/media/image70.svg" ContentType="image/svg+xml"/>
  <Override PartName="/ppt/media/image72.svg" ContentType="image/svg+xml"/>
  <Override PartName="/ppt/media/image74.svg" ContentType="image/svg+xml"/>
  <Override PartName="/ppt/media/image76.svg" ContentType="image/svg+xml"/>
  <Override PartName="/ppt/media/image7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580" userDrawn="1">
          <p15:clr>
            <a:srgbClr val="747775"/>
          </p15:clr>
        </p15:guide>
        <p15:guide id="2" pos="300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580"/>
        <p:guide pos="300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各位合作伙伴，大家好！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欢迎来到“青投时光汇”的项目推介会。这是一个位于北京市丰台区的6万平米城市文化商业综合体，前身为京荟广场。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今天，我们将带您深入了解这个充满潜力的商业地标，探讨未来的合作机遇。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各位领导、各位来宾：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现在我们看到的是项目的整体业态布局。我们规划了六大核心业态，旨在打造一个全时段、全客层的城市生活目的地。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首先是精品酒店板块，面积约11,500平米，引入了桔子水晶、元唐等知名品牌，为商务和休闲旅客提供高品质的住宿体验。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其次是巨幕影院，面积约2,550平米，由唐阁影城运营，将成为区域内的娱乐休闲中心。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餐饮美食板块汇聚了喜茶、和合谷等热门品牌，满足消费者的多样化味蕾需求。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教育培训方面，我们规划了约12,000平米的空间，引入蓝莓果教育等优质机构，打造一站式的成长教育基地。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运动健身板块面积约5,000平米，涵盖网动体育、高尔夫等多元运动业态，倡导健康的生活方式。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最后是商务办公板块，约8,000平米的空间将吸引星荟界及众多优质企业入驻，形成活力的商务集群。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这六大业态相互赋能，共同构建了一个多元化、生态化的商业综合体。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各位好，这一页我们重点介绍项目的精品酒店业态。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我们引入了两大知名酒店品牌，分别是桔子水晶酒店和元唐酒店，总建筑面积约11,500平方米。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位于A座整栋的桔子水晶酒店，面积约5200平米。它是华住集团旗下的中高端设计型酒店，以法式轻奢风格为特色，非常契合年轻商旅人群的审美和需求。特别是它紧邻五棵松体育馆，对于观看赛事和演出的游客来说，具有极大的吸引力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另一座是位于C座整栋的元唐酒店，面积约6200平米，定位为综合性商务酒店。它拥有非常完善的配套设施，包括会议室、宴会厅等，能够完美承接各类商务会议和培训需求。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这两大酒店的入驻，不仅为项目带来了稳定的高端客流，更提升了整个项目的商业价值和区域影响力，是我们打造高品质城市综合体的重要组成部分。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各位好，这一页我们来介绍项目的主力业态之一——巨幕影院。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我们引入了唐阁影城作为主力商户，它位于B座的3层，占据了核心的娱乐动线位置，总面积达到了2,551.67平方米。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硬件和服务方面，唐阁影城配备了先进的4K激光放映设备和杜比全景声，能为顾客带来极致的视听盛宴。同时，它也非常注重家庭体验，1.3米以下儿童免票，并且为顾客提供3小时的免费停车服务，这极大地增强了对周边3公里范围内家庭客群的吸引力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从商业价值来看，影院是购物中心的“客流发动机”。它不仅能为商场带来稳定的、高频次的娱乐消费客流，更能有效延长顾客的驻留时间，从而带动餐饮、零售等关联业态的消费。特别是在夜间和节假日，影院将成为拉动商场人气、提升夜间经济活力的关键引擎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各位好，这一页展示的是我们的餐饮美食业态规划。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我们的餐饮布局旨在打造多元化、高品质的美食体验。首先，在风味料理方面，我们引入了韩朝上品、渝江记忆等正餐品牌，同时搭配了麻辣香锅、张亮麻辣烫等高人气快餐，满足不同客群的口味需求。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在轻食茶饮方面，我们汇聚了喜茶、乖古咖啡等当下热门的茶饮咖啡品牌，以及和合谷、曼玲粥铺等品质快餐，为消费者提供更多元的选择。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此外，我们还特别规划了特色配套餐饮，包括与洗浴配套的餐饮服务、24小时自助茶饮以及沉浸式的外摆餐饮区，进一步丰富消费场景。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总体来看，我们的餐饮业态具有品类丰富、品牌聚集、全时段运营以及大体量规划的四大优势，致力于成为区域内极具吸引力的美食聚集地。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这一页我们重点介绍项目的教育培训业态。我们致力于打造一个全品类、高质量的教育综合体。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可以看到，左侧列出了我们目前已经入驻的部分优质教育品牌，涵盖了从综合素养、艺术启蒙到科创益智、潜能开发的各个方面。从大面积的旗舰校如蓝莓果教育，到各类特色培训机构，我们形成了非常丰富的教育生态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右侧的图片展示了我们高品质的教学环境，充满童趣且设施完善，能够为孩子们提供沉浸式的学习体验。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目前我们已经聚集了超过30个教育品牌，年吸引亲子家庭客流超过50万人次，这不仅为商户带来了稳定的客源，也为整个项目注入了源源不断的活力。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各位好，这一页我们重点介绍项目的运动健身体态。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我们规划了总计约6500平方米的运动休闲空间，涵盖了从大众球类到专业格斗、从极限运动到身心疗愈的全方位运动业态。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在左侧，大家可以看到我们的主力运动场馆，包括面积最大的网动体育综合馆，以及室外网球场、室内高尔夫、拳馆和瑜伽馆，满足不同人群对力量、柔韧和身心平衡的需求。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在右侧，我们引入了更具活力和特色的业态，如乒乓球馆、滑板公园、轮滑馆以及针对青少年的体能中心。此外，我们还特别配备了洗浴休闲设施，让运动后的放松变得更加便捷舒适。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这些业态的组合，旨在打造一个全龄段、全时段的健康生活方式目的地。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各位好，这一页我们重点介绍项目的商务办公业态。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在空间配置上，我们提供多元化的选择。包括位于B座2层的“星荟界联合办公”，面积达2974平米，专为初创和轻资产团队打造；同时也有独栋或分层的总部办公空间，满足企业对独立形象的需求。面积段从50平米的小户型到整层大面积，能够适配不同发展阶段的企业。此外，项目配备了完善的商务配套，如共享会议室、休闲区和餐饮设施，让办公更加便捷高效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目前，我们已经吸引了多行业的标杆企业入驻，涵盖文化传媒、教育培训、科技互联网、商贸服务以及工程咨询等领域，形成了良好的产业集聚效应。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项目的区位优势非常明显，地铁直达，通勤十分便利；地下停车场车位充足，解决了商务接待的停车难题；周边商业配套成熟，生活便利；同时，我们的租金方案灵活，性价比极高，能够有效降低企业的运营成本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各位好，这一页我们重点介绍项目的生活服务业态规划。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我们精心引入了四大类优质生活服务商户，旨在打造一个“足不出户”即可享受高品质生活的社区。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首先是美容健康板块，我们引入了D5原舍、番小茄小儿推拿以及国承堂中医馆，为不同年龄层的居民提供专业的健康护理服务。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在文化方面，我们有蒙那木河、独来读趣等特色书店，以及原版阅读馆，营造浓厚的文化氛围。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针对家庭亲子需求，我们配备了万达宝贝王、室外主题游乐区以及第二街区潮玩空间，为孩子们提供丰富的娱乐选择。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最后，在便民服务上，我们引入了北京燃气、专业汽车服务以及安保服务，解决居民日常生活的后顾之忧。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这些完善的配套不仅提升了项目的便利性，更增强了社区的凝聚力和商业价值。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各位领导好，这一页展示的是京荟广场在租商户的整体概况。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首先看上方的核心指标：我们目前共有超过70家在租商户，总建筑面积达到6万平方米，整体出租率保持在85%以上的较高水平，并且覆盖了酒店、教育、办公等8大核心业态，形成了多元化的商业生态。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下方的表格详细列出了主要业态的分布情况。其中，酒店住宿和教育培训是我们的主力业态，合计占比接近40%，为项目带来了稳定的客流和租金收益。商务办公和运动休闲也占据了相当比例，进一步丰富了项目的功能配套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这些数据反映了我们项目业态组合的均衡性和抗风险能力，也为后续的招商调整提供了坚实的基础。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各位合作伙伴，这一页展示的是我们目前的核心招商资源。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首先，我们拥有优越的地理位置，特别是B座1层的黄金铺位，直面客流，展示效果极佳。面积选择非常灵活，从50平米的精致小店到3000平米的大型旗舰店，都能满足。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我们的业态规划非常丰富，无论是特色餐饮、零售潮牌，还是办公、文创，都有广阔的发展空间。对于优质品牌，我们还提供定制化的租金优惠和装修补贴政策。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目前，我们的空置总面积超过8000平米，包括了稀缺的临街餐饮铺、灵动的办公空间以及独栋的大型商业体。机会难得，先到先得，期待与各位携手共赢。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各位好，这一页是我们的目录概览。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我们将从六个维度来深入了解这个项目：首先是项目的整体概况，接着分析其核心的区位与交通优势，以及周边的生态环境。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随后，我们会详细介绍项目的业态布局规划，重点推介我们的主力商户，并最后探讨未来的招商合作机遇。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右下角展示的是我们桔子水晶酒店的实景夜景，体现了项目高品质的建筑美学与运营标准。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各位来宾，感谢大家的聆听。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青投时光汇，不仅仅是一个商业项目，更是一个共创美好未来的平台。我们期待与各位合作伙伴携手共进，共享发展机遇，共创辉煌业绩。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如果您有任何疑问或合作意向，欢迎随时通过屏幕上的联系方式与我们沟通。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再次感谢大家！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各位领导、各位来宾：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首先，让我们来概览一下“青投时光汇”这个项目。它的前身是京荟广场，位于北京市丰台区梅市口路133号，地理位置优越，紧邻地铁郭庄子站，交通十分便利。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项目的总建筑面积约为6万平方米，这是一个体量适中但功能非常丰富的商业综合体。我们拥有500多个智能地下停车位，充分满足顾客的停车需求。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在空间规划上，项目由A到F共6栋欧式风格的独栋建筑组成，还包含了下沉式广场和中央景观院落，环境优美，极具特色。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目前由京荟通文化产业发展有限公司进行专业的运营管理。我们的定位非常明确，就是打造一个集酒店、影院、餐饮、教培、运动、办公以及生活服务于一体的综合性文化商业产业园，致力于成为京西地区的文化商业新地标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大家现在看到的这张图片，就是项目的实景外观，可以看到建筑风格典雅大气，非常适合休闲消费和商务洽谈。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各位领导、各位来宾，接下来我们来看项目的区位交通优势。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项目的交通条件非常优越，我们总结为“轨交便捷、路网发达、公交密集”。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首先是轨道交通，项目距离地铁14号线郭庄子站仅280米，步行即可到达。通过14号线，5站就能直达丽泽商务区，并且可以便捷换乘1号线、9号线和10号线，轻松通达北京各个核心区域。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在道路交通方面，项目紧邻西四环城市主干道，快速接驳莲石东路，开车15分钟就能到达丽泽金融商务区，25分钟即可到达北京西站和北京南站，无论是市内通勤还是城际出行都非常高效。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此外，项目周边还覆盖了10余条公交线路，包括338路、507路、830路等，站点就在家门口，为您提供更多元的出行选择。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最后，我们深知商务办公的停车需求，项目特意配备了500多个专属停车位，完全能够满足企业日常通勤和商务访客的停车需求，解决您的后顾之忧。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各位好，这一页我们来看一下项目的周边环境，重点关注人口密度。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首先，项目位于丰台区青塔-小屯板块的核心区域。大家可以看到这组关键数据：青塔街道的常住人口加上流动人口，总数已经超过了13.8万人，这是一个非常庞大的人口基数。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其次，在项目周边1公里的步行范围内，就密集分布着34个成熟的住宅小区。这不仅仅是数字的堆砌，更意味着浓厚的居住氛围和稳定的消费需求。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基于此，我们测算出项目1公里核心辐射圈内的消费人口规模超过了15万人。如此高密度的人口聚集，为我们的商业项目提供了得天独厚的流量优势和坚实的消费基础，这也是项目未来商业价值的重要保障。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各位好，这一页我们来看一下项目周边的消费力情况。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首先，从房价水平来看，周边商品房均价在4万到6.5万元每平米，这直接反映了居住群体的中高端属性，为我们的项目提供了坚实的高消费力客群基础。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在商业配套方面，3公里范围内拥有11个核心购物中心，商业氛围非常成熟。同时，还有225个各类超市和生活配套，满足了居民的日常生活需求。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医疗资源也非常丰富，周边有34家医院，包括三甲医院和各类专科医院，完善的医疗配套进一步提升了区域的宜居价值。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右侧这张图展示的就是我们周边成熟的商业综合体内景，人流密集，业态丰富。总的来说，这里的居民消费意愿强，对品质生活的需求高，这为我们项目的商业前景提供了有力支撑。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这一页我们重点来看项目周边的住宅配套情况。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大家可以看到，项目周边拥有极其丰富的住宅资源，像天鸿美域、同馨家园、橡树澜湾等，都是区域内非常成熟的大型社区。这些社区不仅仅是简单的居住区，更是汇聚了庞大的消费人群。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据统计，周边辐射范围内共有34个成熟住宅小区，居住人口超过15万人。这不仅仅是一个数字，更代表着巨大的消费潜力。这些居住人群以家庭为主要构成单位，涵盖了从刚需到改善型的各个年龄段，消费需求非常多元且稳定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这种高密度、高稳定性的居住人口结构，为我们的项目提供了最坚实的客流保障，也是项目未来商业价值和经营稳定性的重要基石。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各位领导，接下来我们看一下项目的周边办公配套情况。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项目所在的青塔区域，商务氛围非常浓厚，周边聚集了大量的高品质写字楼和产业园区。大家在左侧可以看到，除了我们项目自带的京荟广场办公空间外，周边还有安美尔大厦、立高大厦、航天石化大厦等多个优质的办公载体，以及五棵松这样成熟的高端商务集群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这些办公场所带来了非常庞大的高价值商务人群。这些人群主要集中在科技、文化、教育等行业，整体素质高，消费能力强。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从消费需求来看，他们不仅有日常的午餐刚需，还有高频的下午茶需求，以及非常旺盛的商务宴请和休闲社交需求。这为我们项目的商业运营提供了坚实的客流基础和消费支撑。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右侧展示的是区域内的两座代表性建筑：安美尔大厦和金隅大成时代，它们不仅是地标性建筑，更是源源不断的客流引擎。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各位领导、各位嘉宾，大家看大屏幕。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我们的项目定位非常清晰，就是打造一个集多功能于一体的城市新中心。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首先是全业态综合体，我们有6万平米的体量，不仅仅是购物，更是一个包含了酒店、办公、娱乐的一站式生活空间。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其次，我们做到了全客层覆盖，无论是孩子、年轻人还是长者，都能在这里找到属于自己的乐趣。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再者，核心的区位优势为项目提供了坚实的客流基础，交通便利，人口密集。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最后，我们坚持差异化定位，以文化教育为特色，做别人做不了的，做市场需要的，这正是我们项目的核心竞争力所在。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png"/><Relationship Id="rId8" Type="http://schemas.openxmlformats.org/officeDocument/2006/relationships/image" Target="../media/image41.svg"/><Relationship Id="rId7" Type="http://schemas.openxmlformats.org/officeDocument/2006/relationships/image" Target="../media/image40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4" Type="http://schemas.openxmlformats.org/officeDocument/2006/relationships/notesSlide" Target="../notesSlides/notesSlide10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45.svg"/><Relationship Id="rId11" Type="http://schemas.openxmlformats.org/officeDocument/2006/relationships/image" Target="../media/image44.png"/><Relationship Id="rId10" Type="http://schemas.openxmlformats.org/officeDocument/2006/relationships/image" Target="../media/image43.sv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4" Type="http://schemas.openxmlformats.org/officeDocument/2006/relationships/notesSlide" Target="../notesSlides/notesSlide11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47.jpeg"/><Relationship Id="rId11" Type="http://schemas.openxmlformats.org/officeDocument/2006/relationships/image" Target="../media/image46.jpeg"/><Relationship Id="rId10" Type="http://schemas.openxmlformats.org/officeDocument/2006/relationships/tags" Target="../tags/tag25.xml"/><Relationship Id="rId1" Type="http://schemas.openxmlformats.org/officeDocument/2006/relationships/tags" Target="../tags/tag16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5.png"/><Relationship Id="rId8" Type="http://schemas.openxmlformats.org/officeDocument/2006/relationships/image" Target="../media/image54.svg"/><Relationship Id="rId7" Type="http://schemas.openxmlformats.org/officeDocument/2006/relationships/image" Target="../media/image53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Relationship Id="rId3" Type="http://schemas.openxmlformats.org/officeDocument/2006/relationships/image" Target="../media/image49.png"/><Relationship Id="rId2" Type="http://schemas.openxmlformats.org/officeDocument/2006/relationships/image" Target="../media/image31.svg"/><Relationship Id="rId13" Type="http://schemas.openxmlformats.org/officeDocument/2006/relationships/notesSlide" Target="../notesSlides/notesSlide12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56.jpeg"/><Relationship Id="rId10" Type="http://schemas.openxmlformats.org/officeDocument/2006/relationships/image" Target="../media/image15.svg"/><Relationship Id="rId1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63.svg"/><Relationship Id="rId7" Type="http://schemas.openxmlformats.org/officeDocument/2006/relationships/image" Target="../media/image62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Relationship Id="rId3" Type="http://schemas.openxmlformats.org/officeDocument/2006/relationships/image" Target="../media/image58.png"/><Relationship Id="rId2" Type="http://schemas.openxmlformats.org/officeDocument/2006/relationships/image" Target="../media/image39.svg"/><Relationship Id="rId10" Type="http://schemas.openxmlformats.org/officeDocument/2006/relationships/notesSlide" Target="../notesSlides/notesSlide13.xml"/><Relationship Id="rId1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4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64.jpeg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0.xml"/><Relationship Id="rId8" Type="http://schemas.openxmlformats.org/officeDocument/2006/relationships/tags" Target="../tags/tag39.xml"/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6" Type="http://schemas.openxmlformats.org/officeDocument/2006/relationships/notesSlide" Target="../notesSlides/notesSlide15.xml"/><Relationship Id="rId25" Type="http://schemas.openxmlformats.org/officeDocument/2006/relationships/slideLayout" Target="../slideLayouts/slideLayout12.xml"/><Relationship Id="rId24" Type="http://schemas.openxmlformats.org/officeDocument/2006/relationships/tags" Target="../tags/tag55.xml"/><Relationship Id="rId23" Type="http://schemas.openxmlformats.org/officeDocument/2006/relationships/tags" Target="../tags/tag54.xml"/><Relationship Id="rId22" Type="http://schemas.openxmlformats.org/officeDocument/2006/relationships/tags" Target="../tags/tag53.xml"/><Relationship Id="rId21" Type="http://schemas.openxmlformats.org/officeDocument/2006/relationships/tags" Target="../tags/tag52.xml"/><Relationship Id="rId20" Type="http://schemas.openxmlformats.org/officeDocument/2006/relationships/tags" Target="../tags/tag51.xml"/><Relationship Id="rId2" Type="http://schemas.openxmlformats.org/officeDocument/2006/relationships/tags" Target="../tags/tag33.xml"/><Relationship Id="rId19" Type="http://schemas.openxmlformats.org/officeDocument/2006/relationships/tags" Target="../tags/tag50.xml"/><Relationship Id="rId18" Type="http://schemas.openxmlformats.org/officeDocument/2006/relationships/tags" Target="../tags/tag49.xml"/><Relationship Id="rId17" Type="http://schemas.openxmlformats.org/officeDocument/2006/relationships/tags" Target="../tags/tag48.xml"/><Relationship Id="rId16" Type="http://schemas.openxmlformats.org/officeDocument/2006/relationships/tags" Target="../tags/tag47.xml"/><Relationship Id="rId15" Type="http://schemas.openxmlformats.org/officeDocument/2006/relationships/tags" Target="../tags/tag46.xml"/><Relationship Id="rId14" Type="http://schemas.openxmlformats.org/officeDocument/2006/relationships/tags" Target="../tags/tag45.xml"/><Relationship Id="rId13" Type="http://schemas.openxmlformats.org/officeDocument/2006/relationships/tags" Target="../tags/tag44.xml"/><Relationship Id="rId12" Type="http://schemas.openxmlformats.org/officeDocument/2006/relationships/tags" Target="../tags/tag43.xml"/><Relationship Id="rId11" Type="http://schemas.openxmlformats.org/officeDocument/2006/relationships/tags" Target="../tags/tag42.xml"/><Relationship Id="rId10" Type="http://schemas.openxmlformats.org/officeDocument/2006/relationships/tags" Target="../tags/tag41.xml"/><Relationship Id="rId1" Type="http://schemas.openxmlformats.org/officeDocument/2006/relationships/tags" Target="../tags/tag3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png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1" Type="http://schemas.openxmlformats.org/officeDocument/2006/relationships/notesSlide" Target="../notesSlides/notesSlide16.xml"/><Relationship Id="rId10" Type="http://schemas.openxmlformats.org/officeDocument/2006/relationships/slideLayout" Target="../slideLayouts/slideLayout12.xml"/><Relationship Id="rId1" Type="http://schemas.openxmlformats.org/officeDocument/2006/relationships/tags" Target="../tags/tag56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image" Target="../media/image67.svg"/><Relationship Id="rId4" Type="http://schemas.openxmlformats.org/officeDocument/2006/relationships/image" Target="../media/image66.png"/><Relationship Id="rId30" Type="http://schemas.openxmlformats.org/officeDocument/2006/relationships/notesSlide" Target="../notesSlides/notesSlide17.xml"/><Relationship Id="rId3" Type="http://schemas.openxmlformats.org/officeDocument/2006/relationships/tags" Target="../tags/tag66.xml"/><Relationship Id="rId29" Type="http://schemas.openxmlformats.org/officeDocument/2006/relationships/slideLayout" Target="../slideLayouts/slideLayout12.xml"/><Relationship Id="rId28" Type="http://schemas.openxmlformats.org/officeDocument/2006/relationships/tags" Target="../tags/tag83.xml"/><Relationship Id="rId27" Type="http://schemas.openxmlformats.org/officeDocument/2006/relationships/tags" Target="../tags/tag82.xml"/><Relationship Id="rId26" Type="http://schemas.openxmlformats.org/officeDocument/2006/relationships/image" Target="../media/image72.svg"/><Relationship Id="rId25" Type="http://schemas.openxmlformats.org/officeDocument/2006/relationships/image" Target="../media/image71.png"/><Relationship Id="rId24" Type="http://schemas.openxmlformats.org/officeDocument/2006/relationships/tags" Target="../tags/tag81.xml"/><Relationship Id="rId23" Type="http://schemas.openxmlformats.org/officeDocument/2006/relationships/tags" Target="../tags/tag80.xml"/><Relationship Id="rId22" Type="http://schemas.openxmlformats.org/officeDocument/2006/relationships/tags" Target="../tags/tag79.xml"/><Relationship Id="rId21" Type="http://schemas.openxmlformats.org/officeDocument/2006/relationships/tags" Target="../tags/tag78.xml"/><Relationship Id="rId20" Type="http://schemas.openxmlformats.org/officeDocument/2006/relationships/tags" Target="../tags/tag77.xml"/><Relationship Id="rId2" Type="http://schemas.openxmlformats.org/officeDocument/2006/relationships/tags" Target="../tags/tag65.xml"/><Relationship Id="rId19" Type="http://schemas.openxmlformats.org/officeDocument/2006/relationships/image" Target="../media/image70.svg"/><Relationship Id="rId18" Type="http://schemas.openxmlformats.org/officeDocument/2006/relationships/image" Target="../media/image69.png"/><Relationship Id="rId17" Type="http://schemas.openxmlformats.org/officeDocument/2006/relationships/tags" Target="../tags/tag76.xml"/><Relationship Id="rId16" Type="http://schemas.openxmlformats.org/officeDocument/2006/relationships/tags" Target="../tags/tag75.xml"/><Relationship Id="rId15" Type="http://schemas.openxmlformats.org/officeDocument/2006/relationships/tags" Target="../tags/tag74.xml"/><Relationship Id="rId14" Type="http://schemas.openxmlformats.org/officeDocument/2006/relationships/tags" Target="../tags/tag73.xml"/><Relationship Id="rId13" Type="http://schemas.openxmlformats.org/officeDocument/2006/relationships/tags" Target="../tags/tag72.xml"/><Relationship Id="rId12" Type="http://schemas.openxmlformats.org/officeDocument/2006/relationships/image" Target="../media/image41.svg"/><Relationship Id="rId11" Type="http://schemas.openxmlformats.org/officeDocument/2006/relationships/image" Target="../media/image68.png"/><Relationship Id="rId10" Type="http://schemas.openxmlformats.org/officeDocument/2006/relationships/tags" Target="../tags/tag71.xml"/><Relationship Id="rId1" Type="http://schemas.openxmlformats.org/officeDocument/2006/relationships/tags" Target="../tags/tag6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73.png"/><Relationship Id="rId8" Type="http://schemas.openxmlformats.org/officeDocument/2006/relationships/tags" Target="../tags/tag89.xml"/><Relationship Id="rId7" Type="http://schemas.openxmlformats.org/officeDocument/2006/relationships/tags" Target="../tags/tag88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image" Target="../media/image31.svg"/><Relationship Id="rId3" Type="http://schemas.openxmlformats.org/officeDocument/2006/relationships/image" Target="../media/image48.png"/><Relationship Id="rId28" Type="http://schemas.openxmlformats.org/officeDocument/2006/relationships/notesSlide" Target="../notesSlides/notesSlide19.xml"/><Relationship Id="rId27" Type="http://schemas.openxmlformats.org/officeDocument/2006/relationships/slideLayout" Target="../slideLayouts/slideLayout12.xml"/><Relationship Id="rId26" Type="http://schemas.openxmlformats.org/officeDocument/2006/relationships/image" Target="../media/image80.svg"/><Relationship Id="rId25" Type="http://schemas.openxmlformats.org/officeDocument/2006/relationships/image" Target="../media/image79.png"/><Relationship Id="rId24" Type="http://schemas.openxmlformats.org/officeDocument/2006/relationships/tags" Target="../tags/tag99.xml"/><Relationship Id="rId23" Type="http://schemas.openxmlformats.org/officeDocument/2006/relationships/tags" Target="../tags/tag98.xml"/><Relationship Id="rId22" Type="http://schemas.openxmlformats.org/officeDocument/2006/relationships/image" Target="../media/image78.svg"/><Relationship Id="rId21" Type="http://schemas.openxmlformats.org/officeDocument/2006/relationships/image" Target="../media/image77.png"/><Relationship Id="rId20" Type="http://schemas.openxmlformats.org/officeDocument/2006/relationships/tags" Target="../tags/tag97.xml"/><Relationship Id="rId2" Type="http://schemas.openxmlformats.org/officeDocument/2006/relationships/tags" Target="../tags/tag85.xml"/><Relationship Id="rId19" Type="http://schemas.openxmlformats.org/officeDocument/2006/relationships/tags" Target="../tags/tag96.xml"/><Relationship Id="rId18" Type="http://schemas.openxmlformats.org/officeDocument/2006/relationships/tags" Target="../tags/tag95.xml"/><Relationship Id="rId17" Type="http://schemas.openxmlformats.org/officeDocument/2006/relationships/tags" Target="../tags/tag94.xml"/><Relationship Id="rId16" Type="http://schemas.openxmlformats.org/officeDocument/2006/relationships/image" Target="../media/image76.svg"/><Relationship Id="rId15" Type="http://schemas.openxmlformats.org/officeDocument/2006/relationships/image" Target="../media/image75.png"/><Relationship Id="rId14" Type="http://schemas.openxmlformats.org/officeDocument/2006/relationships/tags" Target="../tags/tag93.xml"/><Relationship Id="rId13" Type="http://schemas.openxmlformats.org/officeDocument/2006/relationships/tags" Target="../tags/tag92.xml"/><Relationship Id="rId12" Type="http://schemas.openxmlformats.org/officeDocument/2006/relationships/tags" Target="../tags/tag91.xml"/><Relationship Id="rId11" Type="http://schemas.openxmlformats.org/officeDocument/2006/relationships/tags" Target="../tags/tag90.xml"/><Relationship Id="rId10" Type="http://schemas.openxmlformats.org/officeDocument/2006/relationships/image" Target="../media/image74.svg"/><Relationship Id="rId1" Type="http://schemas.openxmlformats.org/officeDocument/2006/relationships/tags" Target="../tags/tag8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9.svg"/><Relationship Id="rId7" Type="http://schemas.openxmlformats.org/officeDocument/2006/relationships/image" Target="../media/image85.png"/><Relationship Id="rId6" Type="http://schemas.openxmlformats.org/officeDocument/2006/relationships/image" Target="../media/image84.svg"/><Relationship Id="rId5" Type="http://schemas.openxmlformats.org/officeDocument/2006/relationships/image" Target="../media/image83.png"/><Relationship Id="rId4" Type="http://schemas.openxmlformats.org/officeDocument/2006/relationships/image" Target="../media/image31.svg"/><Relationship Id="rId3" Type="http://schemas.openxmlformats.org/officeDocument/2006/relationships/image" Target="../media/image48.png"/><Relationship Id="rId2" Type="http://schemas.openxmlformats.org/officeDocument/2006/relationships/image" Target="../media/image82.svg"/><Relationship Id="rId10" Type="http://schemas.openxmlformats.org/officeDocument/2006/relationships/notesSlide" Target="../notesSlides/notesSlide20.xml"/><Relationship Id="rId1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.jpe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9.svg"/><Relationship Id="rId3" Type="http://schemas.openxmlformats.org/officeDocument/2006/relationships/image" Target="../media/image8.png"/><Relationship Id="rId25" Type="http://schemas.openxmlformats.org/officeDocument/2006/relationships/notesSlide" Target="../notesSlides/notesSlide4.xml"/><Relationship Id="rId24" Type="http://schemas.openxmlformats.org/officeDocument/2006/relationships/slideLayout" Target="../slideLayouts/slideLayout12.xml"/><Relationship Id="rId23" Type="http://schemas.openxmlformats.org/officeDocument/2006/relationships/image" Target="../media/image15.svg"/><Relationship Id="rId22" Type="http://schemas.openxmlformats.org/officeDocument/2006/relationships/image" Target="../media/image14.png"/><Relationship Id="rId21" Type="http://schemas.openxmlformats.org/officeDocument/2006/relationships/tags" Target="../tags/tag15.xml"/><Relationship Id="rId20" Type="http://schemas.openxmlformats.org/officeDocument/2006/relationships/tags" Target="../tags/tag14.xml"/><Relationship Id="rId2" Type="http://schemas.openxmlformats.org/officeDocument/2006/relationships/tags" Target="../tags/tag2.xml"/><Relationship Id="rId19" Type="http://schemas.openxmlformats.org/officeDocument/2006/relationships/tags" Target="../tags/tag13.xml"/><Relationship Id="rId18" Type="http://schemas.openxmlformats.org/officeDocument/2006/relationships/image" Target="../media/image13.svg"/><Relationship Id="rId17" Type="http://schemas.openxmlformats.org/officeDocument/2006/relationships/image" Target="../media/image12.png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image" Target="../media/image11.svg"/><Relationship Id="rId10" Type="http://schemas.openxmlformats.org/officeDocument/2006/relationships/image" Target="../media/image10.pn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5.jpeg"/><Relationship Id="rId7" Type="http://schemas.openxmlformats.org/officeDocument/2006/relationships/image" Target="../media/image24.jpe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0" Type="http://schemas.openxmlformats.org/officeDocument/2006/relationships/notesSlide" Target="../notesSlides/notesSlide8.xml"/><Relationship Id="rId1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3.svg"/><Relationship Id="rId7" Type="http://schemas.openxmlformats.org/officeDocument/2006/relationships/image" Target="../media/image32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0" Type="http://schemas.openxmlformats.org/officeDocument/2006/relationships/notesSlide" Target="../notesSlides/notesSlide9.xml"/><Relationship Id="rId1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A1A1A">
                <a:alpha val="100000"/>
              </a:srgbClr>
            </a:gs>
            <a:gs pos="100000">
              <a:srgbClr val="2D2D2D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000" y="-1905000"/>
            <a:ext cx="5080000" cy="5080000"/>
          </a:xfrm>
          <a:prstGeom prst="ellipse">
            <a:avLst/>
          </a:prstGeom>
          <a:solidFill>
            <a:srgbClr val="C9A96E">
              <a:alpha val="8000"/>
            </a:srgbClr>
          </a:solidFill>
          <a:ln cap="flat" cmpd="sng">
            <a:solidFill>
              <a:srgbClr val="B08D4E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270000" y="4445000"/>
            <a:ext cx="3810000" cy="3810000"/>
          </a:xfrm>
          <a:prstGeom prst="ellipse">
            <a:avLst/>
          </a:prstGeom>
          <a:solidFill>
            <a:srgbClr val="C9A96E">
              <a:alpha val="5000"/>
            </a:srgbClr>
          </a:solidFill>
          <a:ln cap="flat" cmpd="sng">
            <a:solidFill>
              <a:srgbClr val="B08D4E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0" y="6286500"/>
            <a:ext cx="12192000" cy="508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C9A96E">
                  <a:alpha val="0"/>
                </a:srgbClr>
              </a:gs>
              <a:gs pos="50000">
                <a:srgbClr val="C9A96E">
                  <a:alpha val="60000"/>
                </a:srgbClr>
              </a:gs>
              <a:gs pos="100000">
                <a:srgbClr val="C9A96E">
                  <a:alpha val="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533400" y="1701800"/>
            <a:ext cx="5283200" cy="3060700"/>
          </a:xfrm>
          <a:prstGeom prst="roundRect">
            <a:avLst>
              <a:gd name="adj" fmla="val 0"/>
            </a:avLst>
          </a:prstGeom>
          <a:solidFill>
            <a:srgbClr val="C9A96E">
              <a:alpha val="10000"/>
            </a:srgbClr>
          </a:solidFill>
          <a:ln w="12700" cap="flat" cmpd="sng">
            <a:solidFill>
              <a:srgbClr val="C9A96E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/>
          <a:srcRect t="46" b="46"/>
          <a:stretch>
            <a:fillRect/>
          </a:stretch>
        </p:blipFill>
        <p:spPr>
          <a:xfrm>
            <a:off x="635000" y="1803400"/>
            <a:ext cx="5080000" cy="28575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190500" dist="101600" dir="2700000" algn="tl" rotWithShape="0">
              <a:srgbClr val="000000">
                <a:alpha val="30000"/>
              </a:srgbClr>
            </a:outerShdw>
          </a:effectLst>
        </p:spPr>
      </p:pic>
      <p:sp>
        <p:nvSpPr>
          <p:cNvPr id="7" name="AutoShape 7"/>
          <p:cNvSpPr/>
          <p:nvPr/>
        </p:nvSpPr>
        <p:spPr>
          <a:xfrm>
            <a:off x="6096000" y="1778000"/>
            <a:ext cx="5715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6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青投时光汇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096000" y="3175000"/>
            <a:ext cx="5715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C9A96E"/>
                </a:solidFill>
                <a:latin typeface="Poppins"/>
                <a:ea typeface="Poppins"/>
                <a:cs typeface="Poppins"/>
                <a:sym typeface="Poppins"/>
              </a:rPr>
              <a:t>QINGTOU TIMES PLAZA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096000" y="3937000"/>
            <a:ext cx="1524000" cy="38100"/>
          </a:xfrm>
          <a:prstGeom prst="roundRect">
            <a:avLst>
              <a:gd name="adj" fmla="val 0"/>
            </a:avLst>
          </a:prstGeom>
          <a:solidFill>
            <a:srgbClr val="C9A96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096000" y="4254500"/>
            <a:ext cx="571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800" b="0" i="0" u="none" strike="noStrike">
                <a:solidFill>
                  <a:srgbClr val="EBEBEB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6万㎡城市文化商业综合体</a:t>
            </a:r>
            <a:br>
              <a:rPr lang="en-US" sz="1800" b="0" i="0" u="none" strike="noStrike">
                <a:solidFill>
                  <a:srgbClr val="EBEBEB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800" b="0" i="0" u="none" strike="noStrike">
                <a:solidFill>
                  <a:srgbClr val="EBEBEB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重塑南城商业新地标，打造沉浸式品质生活空间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096000" y="5397500"/>
            <a:ext cx="571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C9A96E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📍 北京市丰台区梅市口路133号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9144000" y="5842000"/>
            <a:ext cx="2540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FFFFFF">
                    <a:alpha val="34902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项目招商手册 2026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0" y="-635000"/>
            <a:ext cx="2540000" cy="254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381000" y="5715000"/>
            <a:ext cx="1524000" cy="1524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业态布局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2065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BUSINESS FORMAT OVERVIEW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08000" y="1905000"/>
            <a:ext cx="3556000" cy="1714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8500" y="2095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206500" y="20955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精品酒店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98500" y="26035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约 11,500 ㎡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98500" y="30734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代表：桔子水晶酒店、元唐酒店</a:t>
            </a:r>
            <a:b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打造高端舒适的商旅与度假旅居体验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318000" y="1905000"/>
            <a:ext cx="3556000" cy="1714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08500" y="20955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016500" y="20955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巨幕影院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508500" y="26035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约 2,550 ㎡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4508500" y="30734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代表：唐阁影城</a:t>
            </a:r>
            <a:b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配备豪华影厅与4K巨幕，尽享视听盛宴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128000" y="1905000"/>
            <a:ext cx="3556000" cy="1714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18500" y="20955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826500" y="20955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餐饮美食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318500" y="26035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约 3,000 ㎡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318500" y="30734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代表：喜茶、和合谷、渝江记忆</a:t>
            </a:r>
            <a:b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汇聚网红茶饮与特色美食，满足多元味蕾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508000" y="3873500"/>
            <a:ext cx="3556000" cy="1714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8500" y="40640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206500" y="40640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教育培训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98500" y="45720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约 12,000 ㎡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98500" y="50419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代表：蓝莓果教育、欧斯威</a:t>
            </a:r>
            <a:b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覆盖全龄段素质教育，打造一站式成长空间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4318000" y="3873500"/>
            <a:ext cx="3556000" cy="1714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08500" y="4064000"/>
            <a:ext cx="406400" cy="4064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5016500" y="40640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运动健身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4508500" y="45720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约 5,000 ㎡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4508500" y="50419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代表：网动体育、楠欣高尔夫</a:t>
            </a:r>
            <a:b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专业场馆设施，构建活力健康的运动社交场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8128000" y="3873500"/>
            <a:ext cx="3556000" cy="1714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2" name="Picture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318500" y="4064000"/>
            <a:ext cx="406400" cy="406400"/>
          </a:xfrm>
          <a:prstGeom prst="rect">
            <a:avLst/>
          </a:prstGeom>
        </p:spPr>
      </p:pic>
      <p:sp>
        <p:nvSpPr>
          <p:cNvPr id="33" name="AutoShape 33"/>
          <p:cNvSpPr/>
          <p:nvPr/>
        </p:nvSpPr>
        <p:spPr>
          <a:xfrm>
            <a:off x="8826500" y="40640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商务办公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8318500" y="45720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约 8,000 ㎡</a:t>
            </a:r>
            <a:endParaRPr lang="en-US" sz="1100"/>
          </a:p>
        </p:txBody>
      </p:sp>
      <p:sp>
        <p:nvSpPr>
          <p:cNvPr id="35" name="AutoShape 35"/>
          <p:cNvSpPr/>
          <p:nvPr/>
        </p:nvSpPr>
        <p:spPr>
          <a:xfrm>
            <a:off x="8318500" y="50419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代表：星荟界及多家优质企业</a:t>
            </a:r>
            <a:b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生态化商务集群，提供高效便捷的办公环境</a:t>
            </a:r>
            <a:endParaRPr lang="en-US" sz="1100"/>
          </a:p>
        </p:txBody>
      </p:sp>
      <p:sp>
        <p:nvSpPr>
          <p:cNvPr id="36" name="AutoShape 36"/>
          <p:cNvSpPr/>
          <p:nvPr/>
        </p:nvSpPr>
        <p:spPr>
          <a:xfrm>
            <a:off x="508000" y="5842000"/>
            <a:ext cx="11176000" cy="7620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37"/>
          <p:cNvSpPr/>
          <p:nvPr/>
        </p:nvSpPr>
        <p:spPr>
          <a:xfrm>
            <a:off x="635000" y="5969000"/>
            <a:ext cx="1092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项目以“文化+商业+办公”融合发展为核心理念，深度整合六大核心业态，打造集休闲消费、商务办公、文化体验于一体的全时段、全客层城市生活目的地，构建高品质、多元化的城市复合空间。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-1270000"/>
            <a:ext cx="3810000" cy="3810000"/>
          </a:xfrm>
          <a:prstGeom prst="ellipse">
            <a:avLst/>
          </a:prstGeom>
          <a:solidFill>
            <a:srgbClr val="D4AF37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635000" y="5080000"/>
            <a:ext cx="2540000" cy="2540000"/>
          </a:xfrm>
          <a:prstGeom prst="ellipse">
            <a:avLst/>
          </a:prstGeom>
          <a:solidFill>
            <a:srgbClr val="333333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精品酒店业态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1430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BOUTIQUE HOTEL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508000" y="1841500"/>
            <a:ext cx="5842000" cy="1714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>
            <p:custDataLst>
              <p:tags r:id="rId2"/>
            </p:custDataLst>
          </p:nvPr>
        </p:nvSpPr>
        <p:spPr>
          <a:xfrm>
            <a:off x="508000" y="1841500"/>
            <a:ext cx="50800" cy="17145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711200" y="1968500"/>
            <a:ext cx="546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桔子水晶酒店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711200" y="2413000"/>
            <a:ext cx="5461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位置：A座整栋 | 面积：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5,213.52㎡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711200" y="2794000"/>
            <a:ext cx="5461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华住集团旗下中高端设计型酒店，主打法式轻奢风格。紧邻五棵松体育馆，凭借独特的艺术设计与高品质服务，成为商旅人士、赛事观众及家庭游客的优选下榻地。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508000" y="3746500"/>
            <a:ext cx="5842000" cy="1714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508000" y="3746500"/>
            <a:ext cx="50800" cy="17145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711200" y="3873500"/>
            <a:ext cx="546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元唐酒店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711200" y="4318000"/>
            <a:ext cx="5461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位置：C座整栋 | 面积：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6,288.41㎡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0"/>
            </p:custDataLst>
          </p:nvPr>
        </p:nvSpPr>
        <p:spPr>
          <a:xfrm>
            <a:off x="711200" y="4699000"/>
            <a:ext cx="5461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定位综合性商务酒店，拥有完善的会议、餐饮及休闲配套。致力于满足商务差旅、企业会议、团队培训等多元需求，为商务活动提供高效、舒适的一站式服务支持。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508000" y="5651500"/>
            <a:ext cx="5842000" cy="8890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35000" y="5778500"/>
            <a:ext cx="558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两大酒店合计体量约11,500㎡，形成规模效应。不仅为项目注入稳定的高端商旅客流，更显著提升了项目的整体商业档次与区域品牌影响力，构筑区域商旅新地标。</a:t>
            </a:r>
            <a:endParaRPr lang="en-US" sz="1100"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1"/>
          <a:srcRect t="19260" b="19260"/>
          <a:stretch>
            <a:fillRect/>
          </a:stretch>
        </p:blipFill>
        <p:spPr>
          <a:xfrm>
            <a:off x="6731000" y="1841500"/>
            <a:ext cx="4826000" cy="2222500"/>
          </a:xfrm>
          <a:prstGeom prst="roundRect">
            <a:avLst>
              <a:gd name="adj" fmla="val 5714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rcRect t="19111" b="19111"/>
          <a:stretch>
            <a:fillRect/>
          </a:stretch>
        </p:blipFill>
        <p:spPr>
          <a:xfrm>
            <a:off x="6731000" y="4254500"/>
            <a:ext cx="4826000" cy="2222500"/>
          </a:xfrm>
          <a:prstGeom prst="roundRect">
            <a:avLst>
              <a:gd name="adj" fmla="val 5714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890000" y="3810000"/>
            <a:ext cx="5080000" cy="508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635000" y="-635000"/>
            <a:ext cx="2540000" cy="2540000"/>
          </a:xfrm>
          <a:prstGeom prst="ellipse">
            <a:avLst/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巨幕影院业态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2065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0" i="0" u="none" strike="noStrike" spc="400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CINEMA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08000" y="2032000"/>
            <a:ext cx="558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主力商户：唐阁影城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8000" y="2692400"/>
            <a:ext cx="228600" cy="228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825500" y="26670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CCCCC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B座3层 | 核心娱乐动线</a:t>
            </a:r>
            <a:endParaRPr lang="en-US" sz="110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02000" y="2692400"/>
            <a:ext cx="228600" cy="228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3619500" y="2667000"/>
            <a:ext cx="2667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CCCCC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2,551.67㎡ | 多厅级规模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8185">
            <a:off x="508008" y="3168650"/>
            <a:ext cx="533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508000" y="3365500"/>
            <a:ext cx="5334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核心特色 · 沉浸式体验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508000" y="3810000"/>
            <a:ext cx="1714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000" y="3937000"/>
            <a:ext cx="254000" cy="254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914400" y="3937000"/>
            <a:ext cx="1333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极致视听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4K激光放映，杜比全景声，还原电影真实质感。</a:t>
            </a:r>
            <a:endParaRPr lang="en-US" sz="1200" b="0" i="0" u="none" strike="noStrike">
              <a:solidFill>
                <a:srgbClr val="96969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2311400" y="3810000"/>
            <a:ext cx="1714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38400" y="3937000"/>
            <a:ext cx="254000" cy="254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2717800" y="3937000"/>
            <a:ext cx="1333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亲子友好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1.3m以下儿童免票，打造家庭娱乐首选地。</a:t>
            </a:r>
            <a:endParaRPr lang="en-US" sz="1200" b="0" i="0" u="none" strike="noStrike">
              <a:solidFill>
                <a:srgbClr val="96969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4127500" y="3810000"/>
            <a:ext cx="1714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54500" y="3937000"/>
            <a:ext cx="254000" cy="2540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4533900" y="3937000"/>
            <a:ext cx="1333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贴心配套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96969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消费即享3小时停车，辐射周边3公里客群。</a:t>
            </a:r>
            <a:endParaRPr lang="en-US" sz="1200" b="0" i="0" u="none" strike="noStrike">
              <a:solidFill>
                <a:srgbClr val="96969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508000" y="5080000"/>
            <a:ext cx="5334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商业赋能 · 客流引擎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508000" y="5524500"/>
            <a:ext cx="533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B4B4B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作为购物中心的“客流发动机”，影院不仅带来稳定的家庭与年轻消费群体，更能有效延长顾客停留时间，带动餐饮、零售等业态的二次消费，显著提升项目夜间经济活力与整体商业价值。</a:t>
            </a:r>
            <a:endParaRPr lang="en-US" sz="1100"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1"/>
          <a:srcRect t="104" b="104"/>
          <a:stretch>
            <a:fillRect/>
          </a:stretch>
        </p:blipFill>
        <p:spPr>
          <a:xfrm>
            <a:off x="6604000" y="2159000"/>
            <a:ext cx="5080000" cy="3302000"/>
          </a:xfrm>
          <a:prstGeom prst="roundRect">
            <a:avLst>
              <a:gd name="adj" fmla="val 4615"/>
            </a:avLst>
          </a:prstGeom>
          <a:noFill/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</p:pic>
      <p:sp>
        <p:nvSpPr>
          <p:cNvPr id="25" name="AutoShape 25"/>
          <p:cNvSpPr/>
          <p:nvPr/>
        </p:nvSpPr>
        <p:spPr>
          <a:xfrm>
            <a:off x="6604000" y="5651500"/>
            <a:ext cx="5080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just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唐阁影城以轻奢工业风设计打造沉浸式观影空间，不仅是影迷的聚集地，更是项目提升商业吸引力与客流粘性的关键业态，为消费者带来超越期待的娱乐休闲体验。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-1270000"/>
            <a:ext cx="3810000" cy="381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635000" y="5080000"/>
            <a:ext cx="2540000" cy="254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餐饮美食业态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2065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F&amp;B CATERING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08000" y="1905000"/>
            <a:ext cx="3556000" cy="2857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698500" y="20955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多元风味料理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3750">
            <a:off x="698513" y="25082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9" name="AutoShape 9"/>
          <p:cNvSpPr/>
          <p:nvPr/>
        </p:nvSpPr>
        <p:spPr>
          <a:xfrm>
            <a:off x="698500" y="2603500"/>
            <a:ext cx="3302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韩朝上品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459.99㎡</a:t>
            </a:r>
            <a:r>
              <a:rPr lang="en-US" sz="13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正宗韩式料理体验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渝江记忆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492.80㎡</a:t>
            </a:r>
            <a:r>
              <a:rPr lang="en-US" sz="13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地道川味经典菜系</a:t>
            </a:r>
            <a:endParaRPr lang="en-US" sz="13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麻辣香锅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196.27㎡</a:t>
            </a:r>
            <a:r>
              <a:rPr lang="en-US" sz="13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鲜香麻辣融合锅物</a:t>
            </a:r>
            <a:endParaRPr lang="en-US" sz="13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张亮麻辣烫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157.21㎡</a:t>
            </a:r>
            <a:r>
              <a:rPr lang="en-US" sz="13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国民级人气快餐</a:t>
            </a:r>
            <a:endParaRPr lang="en-US" sz="13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318000" y="1905000"/>
            <a:ext cx="3556000" cy="2857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508500" y="20955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轻食茶饮甄选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3750">
            <a:off x="4508513" y="25082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3" name="AutoShape 13"/>
          <p:cNvSpPr/>
          <p:nvPr/>
        </p:nvSpPr>
        <p:spPr>
          <a:xfrm>
            <a:off x="4508500" y="2603500"/>
            <a:ext cx="3302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喜茶 HEYTEA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107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.95㎡</a:t>
            </a:r>
            <a:r>
              <a:rPr lang="en-US" sz="13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新式茶饮头部品牌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湘澧园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517.23㎡</a:t>
            </a:r>
            <a:r>
              <a:rPr lang="en-US" sz="13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精致高端湘菜体验</a:t>
            </a:r>
            <a:endParaRPr lang="en-US" sz="13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乖古咖啡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211.59㎡</a:t>
            </a:r>
            <a:r>
              <a:rPr lang="en-US" sz="13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精品咖啡与社交空间</a:t>
            </a:r>
            <a:endParaRPr lang="en-US" sz="13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和合谷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163.68㎡</a:t>
            </a:r>
            <a:r>
              <a:rPr lang="en-US" sz="13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品质中式快餐连锁</a:t>
            </a:r>
            <a:endParaRPr lang="en-US" sz="13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128000" y="1905000"/>
            <a:ext cx="3556000" cy="2857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318500" y="20955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/ 特色配套体验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13750">
            <a:off x="8318513" y="25082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7" name="AutoShape 17"/>
          <p:cNvSpPr/>
          <p:nvPr/>
        </p:nvSpPr>
        <p:spPr>
          <a:xfrm>
            <a:off x="8318500" y="2603500"/>
            <a:ext cx="3302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京搓配套餐饮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定制化</a:t>
            </a:r>
            <a:r>
              <a:rPr lang="en-US" sz="13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休闲洗浴专属餐饮服务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笑傲将胡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24H自助</a:t>
            </a:r>
            <a:r>
              <a:rPr lang="en-US" sz="13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全天候自助茶饮空间</a:t>
            </a:r>
            <a:endParaRPr lang="en-US" sz="13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第二街区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外摆区</a:t>
            </a:r>
            <a:r>
              <a:rPr lang="en-US" sz="13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沉浸式户外休闲餐饮</a:t>
            </a:r>
            <a:endParaRPr lang="en-US" sz="13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endParaRPr lang="en-US" sz="1300" b="0" i="0" u="none" strike="noStrike">
              <a:solidFill>
                <a:srgbClr val="8080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508000" y="4953000"/>
            <a:ext cx="2667000" cy="1524000"/>
          </a:xfrm>
          <a:prstGeom prst="roundRect">
            <a:avLst>
              <a:gd name="adj" fmla="val 0"/>
            </a:avLst>
          </a:prstGeom>
          <a:solidFill>
            <a:srgbClr val="FDFA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8500" y="51435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079500" y="5143500"/>
            <a:ext cx="203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全品类覆盖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98500" y="5562600"/>
            <a:ext cx="234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涵盖正餐、快餐、茶饮、咖啡、烧烤等多元品类，满足全客群全天候的味蕾需求。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3365500" y="4953000"/>
            <a:ext cx="2667000" cy="1524000"/>
          </a:xfrm>
          <a:prstGeom prst="roundRect">
            <a:avLst>
              <a:gd name="adj" fmla="val 0"/>
            </a:avLst>
          </a:prstGeom>
          <a:solidFill>
            <a:srgbClr val="FDFA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56000" y="5143500"/>
            <a:ext cx="304800" cy="3048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3937000" y="5143500"/>
            <a:ext cx="203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连锁名店入驻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3556000" y="5562600"/>
            <a:ext cx="234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汇集喜茶、和合谷、张亮麻辣烫等知名连锁品牌，以品牌效应保障稳定客流与品质。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6223000" y="4953000"/>
            <a:ext cx="2667000" cy="1524000"/>
          </a:xfrm>
          <a:prstGeom prst="roundRect">
            <a:avLst>
              <a:gd name="adj" fmla="val 0"/>
            </a:avLst>
          </a:prstGeom>
          <a:solidFill>
            <a:srgbClr val="FDFA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13500" y="5143500"/>
            <a:ext cx="304800" cy="3048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6794500" y="5143500"/>
            <a:ext cx="203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全时段运营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6413500" y="5562600"/>
            <a:ext cx="234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从早餐唤醒、商务午餐、休闲下午茶到夜宵烧烤，无缝衔接消费场景，提升坪效。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9080500" y="4953000"/>
            <a:ext cx="2667000" cy="1524000"/>
          </a:xfrm>
          <a:prstGeom prst="roundRect">
            <a:avLst>
              <a:gd name="adj" fmla="val 0"/>
            </a:avLst>
          </a:prstGeom>
          <a:solidFill>
            <a:srgbClr val="FDFA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71000" y="5143500"/>
            <a:ext cx="304800" cy="3048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9652000" y="5143500"/>
            <a:ext cx="203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约3000㎡体量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9271000" y="5562600"/>
            <a:ext cx="2349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充足的经营面积规划，科学布局各类业态，打造区域内一站式美食与社交目的地。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0" y="-1270000"/>
            <a:ext cx="3810000" cy="3810000"/>
          </a:xfrm>
          <a:prstGeom prst="ellipse">
            <a:avLst/>
          </a:prstGeom>
          <a:solidFill>
            <a:srgbClr val="D4AF37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270000" y="5080000"/>
            <a:ext cx="2540000" cy="2540000"/>
          </a:xfrm>
          <a:prstGeom prst="ellipse">
            <a:avLst/>
          </a:prstGeom>
          <a:solidFill>
            <a:srgbClr val="D4AF37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教育培训业态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1430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EDUCATION &amp; TRAINING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508000" y="1905000"/>
            <a:ext cx="311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综合素养与艺术启蒙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2"/>
            </p:custDataLst>
          </p:nvPr>
        </p:nvSpPr>
        <p:spPr>
          <a:xfrm>
            <a:off x="508000" y="2349500"/>
            <a:ext cx="508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508000" y="2540000"/>
            <a:ext cx="3111500" cy="285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蓝莓果教育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(5,260㎡)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欧斯威/欧迪澜教育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(1,046㎡)</a:t>
            </a:r>
            <a:endParaRPr lang="en-US" sz="1400" b="1" i="0" u="none" strike="noStrike">
              <a:solidFill>
                <a:srgbClr val="D4AF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欧拜骑行中心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(1,172㎡)</a:t>
            </a:r>
            <a:endParaRPr lang="en-US" sz="1400" b="1" i="0" u="none" strike="noStrike">
              <a:solidFill>
                <a:srgbClr val="D4AF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心画书法培训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(175.63㎡)</a:t>
            </a:r>
            <a:endParaRPr lang="en-US" sz="1400" b="1" i="0" u="none" strike="noStrike">
              <a:solidFill>
                <a:srgbClr val="D4AF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艺霖音乐中心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(268.73㎡)</a:t>
            </a:r>
            <a:endParaRPr lang="en-US" sz="1400" b="1" i="0" u="none" strike="noStrike">
              <a:solidFill>
                <a:srgbClr val="D4AF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语墨艺术口才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(107.62㎡)</a:t>
            </a:r>
            <a:endParaRPr lang="en-US" sz="1400" b="1" i="0" u="none" strike="noStrike">
              <a:solidFill>
                <a:srgbClr val="D4AF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熊小米绘画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(438.04㎡)</a:t>
            </a:r>
            <a:endParaRPr lang="en-US" sz="1400" b="1" i="0" u="none" strike="noStrike">
              <a:solidFill>
                <a:srgbClr val="D4AF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3810000" y="1905000"/>
            <a:ext cx="311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科创益智与潜能开发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3810000" y="2349500"/>
            <a:ext cx="508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3810000" y="2540000"/>
            <a:ext cx="3111500" cy="285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鼓玩家音乐教室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(92.61㎡)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倬惟童心成长中心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(245.32㎡)</a:t>
            </a:r>
            <a:endParaRPr lang="en-US" sz="1400" b="1" i="0" u="none" strike="noStrike">
              <a:solidFill>
                <a:srgbClr val="D4AF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新街舞潮流基地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(299.16㎡)</a:t>
            </a:r>
            <a:endParaRPr lang="en-US" sz="1400" b="1" i="0" u="none" strike="noStrike">
              <a:solidFill>
                <a:srgbClr val="D4AF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云朵书馆亲子阅读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(412.85㎡)</a:t>
            </a:r>
            <a:endParaRPr lang="en-US" sz="1400" b="1" i="0" u="none" strike="noStrike">
              <a:solidFill>
                <a:srgbClr val="D4AF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杨梓围棋道场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(172.87㎡)</a:t>
            </a:r>
            <a:endParaRPr lang="en-US" sz="1400" b="1" i="0" u="none" strike="noStrike">
              <a:solidFill>
                <a:srgbClr val="D4AF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无人机少儿编程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(176.08㎡)</a:t>
            </a:r>
            <a:endParaRPr lang="en-US" sz="1400" b="1" i="0" u="none" strike="noStrike">
              <a:solidFill>
                <a:srgbClr val="D4AF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 l="284" r="284"/>
          <a:stretch>
            <a:fillRect/>
          </a:stretch>
        </p:blipFill>
        <p:spPr>
          <a:xfrm>
            <a:off x="7239000" y="1905000"/>
            <a:ext cx="4445000" cy="2794000"/>
          </a:xfrm>
          <a:prstGeom prst="rect">
            <a:avLst/>
          </a:prstGeom>
          <a:noFill/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  <a:effectLst>
            <a:outerShdw blurRad="152400" dist="50800" dir="2700000" algn="tl" rotWithShape="0">
              <a:srgbClr val="000000">
                <a:alpha val="8000"/>
              </a:srgbClr>
            </a:outerShdw>
          </a:effectLst>
        </p:spPr>
      </p:pic>
      <p:sp>
        <p:nvSpPr>
          <p:cNvPr id="13" name="AutoShape 13"/>
          <p:cNvSpPr/>
          <p:nvPr/>
        </p:nvSpPr>
        <p:spPr>
          <a:xfrm>
            <a:off x="7239000" y="4826000"/>
            <a:ext cx="4445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8080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童趣化、沉浸式的专业教学空间，全方位激发孩子的探索欲与创造力，让学习更有趣。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08000" y="5461000"/>
            <a:ext cx="11176000" cy="10160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698500" y="5613400"/>
            <a:ext cx="1079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以全品类教育培训为核心引擎，汇聚30+优质教育品牌，覆盖早教、艺术、体育、科创等多元业态，打造区域级一站式教育综合体。凭借丰富的资源与专业的运营，年吸引亲子家庭客流超50万人次，成为引领区域素质教育发展的标杆项目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0" y="-635000"/>
            <a:ext cx="2540000" cy="2540000"/>
          </a:xfrm>
          <a:prstGeom prst="ellipse">
            <a:avLst/>
          </a:prstGeom>
          <a:solidFill>
            <a:srgbClr val="F97316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635000" y="5080000"/>
            <a:ext cx="1905000" cy="1905000"/>
          </a:xfrm>
          <a:prstGeom prst="ellipse">
            <a:avLst/>
          </a:prstGeom>
          <a:solidFill>
            <a:srgbClr val="2563EB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运动健身体态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1430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0" i="0" u="none" strike="noStrike" spc="200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SPORTS &amp; FITNESS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508000" y="1905000"/>
            <a:ext cx="5397500" cy="7366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>
            <p:custDataLst>
              <p:tags r:id="rId2"/>
            </p:custDataLst>
          </p:nvPr>
        </p:nvSpPr>
        <p:spPr>
          <a:xfrm>
            <a:off x="508000" y="1905000"/>
            <a:ext cx="50800" cy="7366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698500" y="1905000"/>
            <a:ext cx="5143500" cy="736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网动体育</a:t>
            </a:r>
            <a:r>
              <a:rPr lang="en-US" sz="1400" b="0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3,027.34㎡ (G座)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综合运动场馆 | 集球类、器械于一体的一站式运动中心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4"/>
            </p:custDataLst>
          </p:nvPr>
        </p:nvSpPr>
        <p:spPr>
          <a:xfrm>
            <a:off x="508000" y="2821940"/>
            <a:ext cx="5397500" cy="7366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5"/>
            </p:custDataLst>
          </p:nvPr>
        </p:nvSpPr>
        <p:spPr>
          <a:xfrm>
            <a:off x="508000" y="2821940"/>
            <a:ext cx="50800" cy="7366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6"/>
            </p:custDataLst>
          </p:nvPr>
        </p:nvSpPr>
        <p:spPr>
          <a:xfrm>
            <a:off x="698500" y="2821940"/>
            <a:ext cx="5143500" cy="736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楠欣高尔夫</a:t>
            </a:r>
            <a:r>
              <a:rPr lang="en-US" sz="1400" b="0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517.78㎡ (D座)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室内高尔夫体验馆 | 模拟真实球场环境，四季畅打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7"/>
            </p:custDataLst>
          </p:nvPr>
        </p:nvSpPr>
        <p:spPr>
          <a:xfrm>
            <a:off x="508000" y="3669030"/>
            <a:ext cx="5397500" cy="7366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>
            <p:custDataLst>
              <p:tags r:id="rId8"/>
            </p:custDataLst>
          </p:nvPr>
        </p:nvSpPr>
        <p:spPr>
          <a:xfrm>
            <a:off x="508000" y="3669030"/>
            <a:ext cx="50800" cy="7366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>
            <p:custDataLst>
              <p:tags r:id="rId9"/>
            </p:custDataLst>
          </p:nvPr>
        </p:nvSpPr>
        <p:spPr>
          <a:xfrm>
            <a:off x="698500" y="3669030"/>
            <a:ext cx="5143500" cy="736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沐悦棠拳馆</a:t>
            </a:r>
            <a:r>
              <a:rPr lang="en-US" sz="1400" b="0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373.01㎡ (D座)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专业拳击格斗馆 | 释放压力，练就强健体魄与格斗技巧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10"/>
            </p:custDataLst>
          </p:nvPr>
        </p:nvSpPr>
        <p:spPr>
          <a:xfrm>
            <a:off x="508000" y="4527550"/>
            <a:ext cx="5397500" cy="7366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>
            <p:custDataLst>
              <p:tags r:id="rId11"/>
            </p:custDataLst>
          </p:nvPr>
        </p:nvSpPr>
        <p:spPr>
          <a:xfrm>
            <a:off x="508000" y="4527550"/>
            <a:ext cx="50800" cy="736600"/>
          </a:xfrm>
          <a:prstGeom prst="roundRect">
            <a:avLst>
              <a:gd name="adj" fmla="val 0"/>
            </a:avLst>
          </a:prstGeom>
          <a:solidFill>
            <a:srgbClr val="2563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>
            <p:custDataLst>
              <p:tags r:id="rId12"/>
            </p:custDataLst>
          </p:nvPr>
        </p:nvSpPr>
        <p:spPr>
          <a:xfrm>
            <a:off x="698500" y="4527550"/>
            <a:ext cx="5143500" cy="736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芊娜瑜伽</a:t>
            </a:r>
            <a:r>
              <a:rPr lang="en-US" sz="1400" b="0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299.16㎡ (D座)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身心疗愈空间 | 专注塑形与冥想，回归内心平静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13"/>
            </p:custDataLst>
          </p:nvPr>
        </p:nvSpPr>
        <p:spPr>
          <a:xfrm>
            <a:off x="6286500" y="1905000"/>
            <a:ext cx="5397500" cy="736600"/>
          </a:xfrm>
          <a:prstGeom prst="roundRect">
            <a:avLst>
              <a:gd name="adj" fmla="val 0"/>
            </a:avLst>
          </a:prstGeom>
          <a:solidFill>
            <a:srgbClr val="FFF7E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>
            <p:custDataLst>
              <p:tags r:id="rId14"/>
            </p:custDataLst>
          </p:nvPr>
        </p:nvSpPr>
        <p:spPr>
          <a:xfrm>
            <a:off x="6286500" y="1905000"/>
            <a:ext cx="50800" cy="7366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>
            <p:custDataLst>
              <p:tags r:id="rId15"/>
            </p:custDataLst>
          </p:nvPr>
        </p:nvSpPr>
        <p:spPr>
          <a:xfrm>
            <a:off x="6477000" y="1905000"/>
            <a:ext cx="5143500" cy="736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星耀乒乓球</a:t>
            </a:r>
            <a:r>
              <a:rPr lang="en-US" sz="1400" b="0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206.97㎡ (E座)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国球训练基地 | 专业级球台与教练，竞技与娱乐并存</a:t>
            </a:r>
            <a:endParaRPr lang="en-US" sz="1100"/>
          </a:p>
        </p:txBody>
      </p:sp>
      <p:sp>
        <p:nvSpPr>
          <p:cNvPr id="27" name="AutoShape 27"/>
          <p:cNvSpPr/>
          <p:nvPr>
            <p:custDataLst>
              <p:tags r:id="rId16"/>
            </p:custDataLst>
          </p:nvPr>
        </p:nvSpPr>
        <p:spPr>
          <a:xfrm>
            <a:off x="6286500" y="2821940"/>
            <a:ext cx="5397500" cy="736600"/>
          </a:xfrm>
          <a:prstGeom prst="roundRect">
            <a:avLst>
              <a:gd name="adj" fmla="val 0"/>
            </a:avLst>
          </a:prstGeom>
          <a:solidFill>
            <a:srgbClr val="FFF7E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>
            <p:custDataLst>
              <p:tags r:id="rId17"/>
            </p:custDataLst>
          </p:nvPr>
        </p:nvSpPr>
        <p:spPr>
          <a:xfrm>
            <a:off x="6286500" y="2821940"/>
            <a:ext cx="50800" cy="7366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>
            <p:custDataLst>
              <p:tags r:id="rId18"/>
            </p:custDataLst>
          </p:nvPr>
        </p:nvSpPr>
        <p:spPr>
          <a:xfrm>
            <a:off x="6477000" y="2821940"/>
            <a:ext cx="5143500" cy="736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荟滑</a:t>
            </a: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轮滑馆</a:t>
            </a:r>
            <a:r>
              <a:rPr lang="en-US" sz="1400" b="0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155.95㎡ (D座)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室内轮滑练习场 | 专业护具与教学，体验风驰电掣</a:t>
            </a:r>
            <a:endParaRPr lang="en-US" sz="1100"/>
          </a:p>
        </p:txBody>
      </p:sp>
      <p:sp>
        <p:nvSpPr>
          <p:cNvPr id="30" name="AutoShape 30"/>
          <p:cNvSpPr/>
          <p:nvPr>
            <p:custDataLst>
              <p:tags r:id="rId19"/>
            </p:custDataLst>
          </p:nvPr>
        </p:nvSpPr>
        <p:spPr>
          <a:xfrm>
            <a:off x="6286500" y="3669030"/>
            <a:ext cx="5397500" cy="736600"/>
          </a:xfrm>
          <a:prstGeom prst="roundRect">
            <a:avLst>
              <a:gd name="adj" fmla="val 0"/>
            </a:avLst>
          </a:prstGeom>
          <a:solidFill>
            <a:srgbClr val="FFF7E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>
            <p:custDataLst>
              <p:tags r:id="rId20"/>
            </p:custDataLst>
          </p:nvPr>
        </p:nvSpPr>
        <p:spPr>
          <a:xfrm>
            <a:off x="6286500" y="3669030"/>
            <a:ext cx="50800" cy="7366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>
            <p:custDataLst>
              <p:tags r:id="rId21"/>
            </p:custDataLst>
          </p:nvPr>
        </p:nvSpPr>
        <p:spPr>
          <a:xfrm>
            <a:off x="6477000" y="3669030"/>
            <a:ext cx="5143500" cy="736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运动少年体能</a:t>
            </a:r>
            <a:r>
              <a:rPr lang="en-US" sz="1400" b="0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148.26㎡ (E座)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儿童成长中心 | 趣味体能训练，激发孩子运动潜能</a:t>
            </a:r>
            <a:endParaRPr lang="en-US" sz="1100"/>
          </a:p>
        </p:txBody>
      </p:sp>
      <p:sp>
        <p:nvSpPr>
          <p:cNvPr id="33" name="AutoShape 33"/>
          <p:cNvSpPr/>
          <p:nvPr>
            <p:custDataLst>
              <p:tags r:id="rId22"/>
            </p:custDataLst>
          </p:nvPr>
        </p:nvSpPr>
        <p:spPr>
          <a:xfrm>
            <a:off x="6286500" y="4527550"/>
            <a:ext cx="5397500" cy="736600"/>
          </a:xfrm>
          <a:prstGeom prst="roundRect">
            <a:avLst>
              <a:gd name="adj" fmla="val 0"/>
            </a:avLst>
          </a:prstGeom>
          <a:solidFill>
            <a:srgbClr val="FFF7E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4" name="AutoShape 34"/>
          <p:cNvSpPr/>
          <p:nvPr>
            <p:custDataLst>
              <p:tags r:id="rId23"/>
            </p:custDataLst>
          </p:nvPr>
        </p:nvSpPr>
        <p:spPr>
          <a:xfrm>
            <a:off x="6286500" y="4527550"/>
            <a:ext cx="50800" cy="7366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35"/>
          <p:cNvSpPr/>
          <p:nvPr>
            <p:custDataLst>
              <p:tags r:id="rId24"/>
            </p:custDataLst>
          </p:nvPr>
        </p:nvSpPr>
        <p:spPr>
          <a:xfrm>
            <a:off x="6477000" y="4527550"/>
            <a:ext cx="5143500" cy="736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京搓洗浴</a:t>
            </a:r>
            <a:r>
              <a:rPr lang="en-US" sz="1400" b="0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727.46㎡ (D座)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运动后放松驿站 | 韩式汗蒸与搓澡，舒缓肌肉疲劳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000" y="-1270000"/>
            <a:ext cx="5080000" cy="508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270000" y="4445000"/>
            <a:ext cx="3810000" cy="3810000"/>
          </a:xfrm>
          <a:prstGeom prst="ellipse">
            <a:avLst/>
          </a:prstGeom>
          <a:solidFill>
            <a:srgbClr val="FFFFFF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区域商业升级风口|填补西四环南段复合型商业空白</a:t>
            </a:r>
            <a:endParaRPr lang="zh-CN" altLang="en-US" sz="3200" b="1" i="0" u="none" strike="noStrike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08000" y="12065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 spc="300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BUSINESS OFFICE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08000" y="1905000"/>
            <a:ext cx="609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多元空间配置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1"/>
            </p:custDataLst>
          </p:nvPr>
        </p:nvSpPr>
        <p:spPr>
          <a:xfrm>
            <a:off x="508000" y="2413000"/>
            <a:ext cx="2984500" cy="8636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cap="flat" cmpd="sng">
            <a:solidFill>
              <a:srgbClr val="E6CFCF">
                <a:alpha val="6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>
            <p:custDataLst>
              <p:tags r:id="rId2"/>
            </p:custDataLst>
          </p:nvPr>
        </p:nvSpPr>
        <p:spPr>
          <a:xfrm>
            <a:off x="635000" y="24892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zh-CN" altLang="en-US" sz="1400" b="1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分层层高适配方案</a:t>
            </a:r>
            <a:r>
              <a:rPr lang="en-US" sz="1400" b="1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altLang="zh-CN" sz="1200" b="0" i="0" u="none" strike="noStrike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A/F</a:t>
            </a:r>
            <a:r>
              <a:rPr lang="zh-CN" altLang="en-US" sz="1200" b="0" i="0" u="none" strike="noStrike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座一层4.5</a:t>
            </a:r>
            <a:r>
              <a:rPr lang="en-US" altLang="zh-CN" sz="1200" b="0" i="0" u="none" strike="noStrike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m</a:t>
            </a:r>
            <a:r>
              <a:rPr lang="zh-CN" altLang="en-US" sz="1200" b="0" i="0" u="none" strike="noStrike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层高，2-4层标准3.9</a:t>
            </a:r>
            <a:r>
              <a:rPr lang="en-US" altLang="zh-CN" sz="1200" b="0" i="0" u="none" strike="noStrike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m</a:t>
            </a:r>
            <a:r>
              <a:rPr lang="zh-CN" altLang="en-US" sz="1200" b="0" i="0" u="none" strike="noStrike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层高，适配零售、连锁餐饮、教培、标准化办公</a:t>
            </a:r>
            <a:endParaRPr lang="zh-CN" altLang="en-US" sz="1200" b="0" i="0" u="none" strike="noStrike">
              <a:solidFill>
                <a:srgbClr val="A0A0A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3"/>
            </p:custDataLst>
          </p:nvPr>
        </p:nvSpPr>
        <p:spPr>
          <a:xfrm>
            <a:off x="3619500" y="2413000"/>
            <a:ext cx="2984500" cy="8636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cap="flat" cmpd="sng">
            <a:solidFill>
              <a:srgbClr val="E6CFCF">
                <a:alpha val="6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4"/>
            </p:custDataLst>
          </p:nvPr>
        </p:nvSpPr>
        <p:spPr>
          <a:xfrm>
            <a:off x="3746500" y="24892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l">
              <a:lnSpc>
                <a:spcPct val="100000"/>
              </a:lnSpc>
              <a:buSzTx/>
            </a:pPr>
            <a:r>
              <a:rPr lang="zh-CN" altLang="en-US" sz="1400" b="1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租赁面积灵活度</a:t>
            </a:r>
            <a:r>
              <a:rPr lang="en-US" sz="1200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G座10m</a:t>
            </a:r>
            <a:r>
              <a:rPr lang="en-US" sz="1200" b="0" i="0" u="none" strike="noStrike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挑高空间适合专业体育馆、</a:t>
            </a:r>
            <a:r>
              <a:rPr lang="en-US" sz="1200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大型亲子乐园、主题展馆、品牌零售。</a:t>
            </a:r>
            <a:endParaRPr lang="en-US" sz="1200" b="0" i="0" u="none" strike="noStrike">
              <a:solidFill>
                <a:srgbClr val="A0A0A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5"/>
            </p:custDataLst>
          </p:nvPr>
        </p:nvSpPr>
        <p:spPr>
          <a:xfrm>
            <a:off x="508000" y="3365500"/>
            <a:ext cx="2984500" cy="8636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cap="flat" cmpd="sng">
            <a:solidFill>
              <a:srgbClr val="E6CFCF">
                <a:alpha val="6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6"/>
            </p:custDataLst>
          </p:nvPr>
        </p:nvSpPr>
        <p:spPr>
          <a:xfrm>
            <a:off x="635000" y="34417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灵动面积段选择</a:t>
            </a:r>
            <a:endParaRPr lang="en-US" sz="1100"/>
          </a:p>
          <a:p>
            <a:pPr marL="0" algn="l">
              <a:lnSpc>
                <a:spcPct val="100000"/>
              </a:lnSpc>
              <a:buSzTx/>
            </a:pPr>
            <a:r>
              <a:rPr lang="en-US" sz="1200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50m2-6000m2跨度自由规划支持小面积分租整栋租赁、分层承租适配初创小店到区域品牌总部各类经营规模。</a:t>
            </a:r>
            <a:endParaRPr lang="en-US" sz="1200">
              <a:solidFill>
                <a:srgbClr val="A0A0A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7"/>
            </p:custDataLst>
          </p:nvPr>
        </p:nvSpPr>
        <p:spPr>
          <a:xfrm>
            <a:off x="3619500" y="3365500"/>
            <a:ext cx="2984500" cy="8636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cap="flat" cmpd="sng">
            <a:solidFill>
              <a:srgbClr val="E6CFCF">
                <a:alpha val="6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8"/>
            </p:custDataLst>
          </p:nvPr>
        </p:nvSpPr>
        <p:spPr>
          <a:xfrm>
            <a:off x="3746500" y="34417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全维商务生态配套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多栋楼宇提前预留燃气管道满足各类正餐连锁餐饮经营刚需。</a:t>
            </a:r>
            <a:endParaRPr lang="en-US" sz="1200">
              <a:solidFill>
                <a:srgbClr val="A0A0A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08000" y="4445000"/>
            <a:ext cx="609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</a:t>
            </a:r>
            <a:r>
              <a:rPr lang="zh-CN" altLang="en-US" sz="18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项目优势</a:t>
            </a:r>
            <a:endParaRPr lang="zh-CN" altLang="en-US" sz="1800" b="1" i="0" u="none" strike="noStrike">
              <a:solidFill>
                <a:srgbClr val="D4AF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508000" y="4953000"/>
            <a:ext cx="6096000" cy="1575435"/>
          </a:xfrm>
          <a:prstGeom prst="roundRect">
            <a:avLst>
              <a:gd name="adj" fmla="val 0"/>
            </a:avLst>
          </a:prstGeom>
          <a:solidFill>
            <a:srgbClr val="D4AF37">
              <a:alpha val="15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571500" y="5054600"/>
            <a:ext cx="5868670" cy="12973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梅市口、小屯、青塔片区居住密度极高、人口基数庞大，但现有商业以零散社区底商、小型沿街商铺为主存量商业业态分散、单体规模有限，无法承载大型体验场景规模化品牌集群、综合办公配套等升级需求。</a:t>
            </a:r>
            <a:endParaRPr lang="en-US">
              <a:solidFill>
                <a:srgbClr val="A0A0A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en-US">
                <a:solidFill>
                  <a:srgbClr val="A0A0A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片区大量中高端家庭的沉浸式体验消费持续向外流动，本地具备巨大的消费承接空间。</a:t>
            </a:r>
            <a:endParaRPr lang="en-US">
              <a:solidFill>
                <a:srgbClr val="A0A0A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10541000" y="1905000"/>
            <a:ext cx="139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10541000" y="2032000"/>
            <a:ext cx="1397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🚇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C8C8C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地铁直达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C8C8C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通勤便利</a:t>
            </a:r>
            <a:endParaRPr lang="en-US" sz="1200" b="0" i="0" u="none" strike="noStrike">
              <a:solidFill>
                <a:srgbClr val="C8C8C8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10541000" y="2984500"/>
            <a:ext cx="139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10541000" y="3111500"/>
            <a:ext cx="1397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🅿️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C8C8C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充足车位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C8C8C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商务接待</a:t>
            </a:r>
            <a:endParaRPr lang="en-US" sz="1200" b="0" i="0" u="none" strike="noStrike">
              <a:solidFill>
                <a:srgbClr val="C8C8C8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1" name="AutoShape 31"/>
          <p:cNvSpPr/>
          <p:nvPr/>
        </p:nvSpPr>
        <p:spPr>
          <a:xfrm>
            <a:off x="10541000" y="4064000"/>
            <a:ext cx="139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10541000" y="4191000"/>
            <a:ext cx="1397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🏬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C8C8C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商业配套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C8C8C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一应俱全</a:t>
            </a:r>
            <a:endParaRPr lang="en-US" sz="1200" b="0" i="0" u="none" strike="noStrike">
              <a:solidFill>
                <a:srgbClr val="C8C8C8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3" name="AutoShape 33"/>
          <p:cNvSpPr/>
          <p:nvPr/>
        </p:nvSpPr>
        <p:spPr>
          <a:xfrm>
            <a:off x="10541000" y="5143500"/>
            <a:ext cx="1397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4" name="AutoShape 34"/>
          <p:cNvSpPr/>
          <p:nvPr/>
        </p:nvSpPr>
        <p:spPr>
          <a:xfrm>
            <a:off x="10541000" y="5270500"/>
            <a:ext cx="1397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💰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C8C8C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租金灵活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C8C8C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高性价比</a:t>
            </a:r>
            <a:endParaRPr lang="en-US" sz="1200" b="0" i="0" u="none" strike="noStrike">
              <a:solidFill>
                <a:srgbClr val="C8C8C8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8020" y="1604645"/>
            <a:ext cx="3108960" cy="415099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0" y="-1270000"/>
            <a:ext cx="3810000" cy="3810000"/>
          </a:xfrm>
          <a:prstGeom prst="ellipse">
            <a:avLst/>
          </a:prstGeom>
          <a:solidFill>
            <a:srgbClr val="D4AF37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016000" y="5080000"/>
            <a:ext cx="2540000" cy="2540000"/>
          </a:xfrm>
          <a:prstGeom prst="ellipse">
            <a:avLst/>
          </a:prstGeom>
          <a:solidFill>
            <a:srgbClr val="D4AF37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0" y="381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生活服务业态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1016000"/>
            <a:ext cx="1219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AAAAA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LIFESTYLE SERVICES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508000" y="1651000"/>
            <a:ext cx="5461000" cy="1968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>
            <p:custDataLst>
              <p:tags r:id="rId2"/>
            </p:custDataLst>
          </p:nvPr>
        </p:nvSpPr>
        <p:spPr>
          <a:xfrm>
            <a:off x="508000" y="1651000"/>
            <a:ext cx="50800" cy="19685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2000" y="18415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1193800" y="18161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美容健康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762000" y="2286000"/>
            <a:ext cx="5080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D5原舍美容美发</a:t>
            </a:r>
            <a:r>
              <a:rPr lang="en-US" sz="14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286.28㎡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番小茄小儿推拿</a:t>
            </a:r>
            <a:r>
              <a:rPr lang="en-US" sz="14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148.76㎡</a:t>
            </a:r>
            <a:endParaRPr lang="en-US" sz="1400" b="0" i="0" u="none" strike="noStrike">
              <a:solidFill>
                <a:srgbClr val="99999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endParaRPr lang="en-US" sz="1400" b="0" i="0" u="none" strike="noStrike">
              <a:solidFill>
                <a:srgbClr val="99999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6223000" y="1651000"/>
            <a:ext cx="5461000" cy="1968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>
            <p:custDataLst>
              <p:tags r:id="rId9"/>
            </p:custDataLst>
          </p:nvPr>
        </p:nvSpPr>
        <p:spPr>
          <a:xfrm>
            <a:off x="6223000" y="1651000"/>
            <a:ext cx="50800" cy="19685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77000" y="18415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>
            <a:off x="6908800" y="18161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文化书店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4"/>
            </p:custDataLst>
          </p:nvPr>
        </p:nvSpPr>
        <p:spPr>
          <a:xfrm>
            <a:off x="6477000" y="2286000"/>
            <a:ext cx="5080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Whale Cove 原版阅读馆</a:t>
            </a:r>
            <a:r>
              <a:rPr lang="en-US" sz="14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64.8㎡</a:t>
            </a:r>
            <a:endParaRPr lang="en-US" sz="1400" b="0" i="0" u="none" strike="noStrike">
              <a:solidFill>
                <a:srgbClr val="99999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15"/>
            </p:custDataLst>
          </p:nvPr>
        </p:nvSpPr>
        <p:spPr>
          <a:xfrm>
            <a:off x="508000" y="3937000"/>
            <a:ext cx="5461000" cy="1968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>
            <p:custDataLst>
              <p:tags r:id="rId16"/>
            </p:custDataLst>
          </p:nvPr>
        </p:nvSpPr>
        <p:spPr>
          <a:xfrm>
            <a:off x="508000" y="3937000"/>
            <a:ext cx="50800" cy="19685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62000" y="41275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>
            <p:custDataLst>
              <p:tags r:id="rId20"/>
            </p:custDataLst>
          </p:nvPr>
        </p:nvSpPr>
        <p:spPr>
          <a:xfrm>
            <a:off x="1193800" y="41021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亲子娱乐</a:t>
            </a:r>
            <a:endParaRPr lang="en-US" sz="1100"/>
          </a:p>
        </p:txBody>
      </p:sp>
      <p:sp>
        <p:nvSpPr>
          <p:cNvPr id="20" name="AutoShape 20"/>
          <p:cNvSpPr/>
          <p:nvPr>
            <p:custDataLst>
              <p:tags r:id="rId21"/>
            </p:custDataLst>
          </p:nvPr>
        </p:nvSpPr>
        <p:spPr>
          <a:xfrm>
            <a:off x="762000" y="4572000"/>
            <a:ext cx="5080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万达宝贝王</a:t>
            </a:r>
            <a:r>
              <a:rPr lang="en-US" sz="14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387.75㎡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第二街区潮玩空间</a:t>
            </a:r>
            <a:r>
              <a:rPr lang="en-US" sz="14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东广场外摆 171㎡</a:t>
            </a:r>
            <a:endParaRPr lang="en-US" sz="1400" b="0" i="0" u="none" strike="noStrike">
              <a:solidFill>
                <a:srgbClr val="99999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室外主题游乐区</a:t>
            </a:r>
            <a:r>
              <a:rPr lang="en-US" sz="14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京荟广场专属空置广场</a:t>
            </a:r>
            <a:endParaRPr lang="en-US" sz="1400" b="0" i="0" u="none" strike="noStrike">
              <a:solidFill>
                <a:srgbClr val="99999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>
            <p:custDataLst>
              <p:tags r:id="rId22"/>
            </p:custDataLst>
          </p:nvPr>
        </p:nvSpPr>
        <p:spPr>
          <a:xfrm>
            <a:off x="6223000" y="3937000"/>
            <a:ext cx="5461000" cy="1968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>
            <p:custDataLst>
              <p:tags r:id="rId23"/>
            </p:custDataLst>
          </p:nvPr>
        </p:nvSpPr>
        <p:spPr>
          <a:xfrm>
            <a:off x="6223000" y="3937000"/>
            <a:ext cx="50800" cy="19685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477000" y="4127500"/>
            <a:ext cx="304800" cy="304800"/>
          </a:xfrm>
          <a:prstGeom prst="rect">
            <a:avLst/>
          </a:prstGeom>
        </p:spPr>
      </p:pic>
      <p:sp>
        <p:nvSpPr>
          <p:cNvPr id="24" name="AutoShape 24"/>
          <p:cNvSpPr/>
          <p:nvPr>
            <p:custDataLst>
              <p:tags r:id="rId27"/>
            </p:custDataLst>
          </p:nvPr>
        </p:nvSpPr>
        <p:spPr>
          <a:xfrm>
            <a:off x="6908800" y="41021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便民服务</a:t>
            </a:r>
            <a:endParaRPr lang="en-US" sz="1100"/>
          </a:p>
        </p:txBody>
      </p:sp>
      <p:sp>
        <p:nvSpPr>
          <p:cNvPr id="25" name="AutoShape 25"/>
          <p:cNvSpPr/>
          <p:nvPr>
            <p:custDataLst>
              <p:tags r:id="rId28"/>
            </p:custDataLst>
          </p:nvPr>
        </p:nvSpPr>
        <p:spPr>
          <a:xfrm>
            <a:off x="6477000" y="4572000"/>
            <a:ext cx="5080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北京燃气集团服务中心</a:t>
            </a:r>
            <a:r>
              <a:rPr lang="en-US" sz="14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480.68㎡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美车荟汽车一站式服务</a:t>
            </a:r>
            <a:r>
              <a:rPr lang="en-US" sz="14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164.46㎡</a:t>
            </a:r>
            <a:endParaRPr lang="en-US" sz="1400" b="0" i="0" u="none" strike="noStrike">
              <a:solidFill>
                <a:srgbClr val="99999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银盾专业保安服务点</a:t>
            </a:r>
            <a:r>
              <a:rPr lang="en-US" sz="14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350.5㎡</a:t>
            </a:r>
            <a:endParaRPr lang="en-US" sz="1400" b="0" i="0" u="none" strike="noStrike">
              <a:solidFill>
                <a:srgbClr val="99999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508000" y="6096000"/>
            <a:ext cx="1117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77777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完善的生活服务配套体系，全方位满足周边居民日常所需，以多元化业态构建便捷、舒适的社区生活场，有效提升项目居住便利性与商业黏性。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0" y="-635000"/>
            <a:ext cx="2540000" cy="2540000"/>
          </a:xfrm>
          <a:prstGeom prst="ellipse">
            <a:avLst/>
          </a:prstGeom>
          <a:solidFill>
            <a:srgbClr val="D4A86A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508000" y="5334000"/>
            <a:ext cx="1905000" cy="1905000"/>
          </a:xfrm>
          <a:prstGeom prst="ellipse">
            <a:avLst/>
          </a:prstGeom>
          <a:solidFill>
            <a:srgbClr val="D4A86A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在租商户总览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2065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TENANTS OVERVIEW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08000" y="1841500"/>
            <a:ext cx="2667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635000" y="2095500"/>
            <a:ext cx="2413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D4A86A"/>
                </a:solidFill>
                <a:latin typeface="Poppins"/>
                <a:ea typeface="Poppins"/>
                <a:cs typeface="Poppins"/>
                <a:sym typeface="Poppins"/>
              </a:rPr>
              <a:t>70+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35000" y="2895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在租商户数量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365500" y="1841500"/>
            <a:ext cx="2667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492500" y="2095500"/>
            <a:ext cx="2413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D4A86A"/>
                </a:solidFill>
                <a:latin typeface="Poppins"/>
                <a:ea typeface="Poppins"/>
                <a:cs typeface="Poppins"/>
                <a:sym typeface="Poppins"/>
              </a:rPr>
              <a:t>60,000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492500" y="2895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总建筑面积 (㎡)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223000" y="1841500"/>
            <a:ext cx="2667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350000" y="2095500"/>
            <a:ext cx="2413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D4A86A"/>
                </a:solidFill>
                <a:latin typeface="Poppins"/>
                <a:ea typeface="Poppins"/>
                <a:cs typeface="Poppins"/>
                <a:sym typeface="Poppins"/>
              </a:rPr>
              <a:t>85%+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350000" y="2895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整体空间出租率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9080500" y="1841500"/>
            <a:ext cx="2667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9207500" y="2095500"/>
            <a:ext cx="2413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D4A86A"/>
                </a:solidFill>
                <a:latin typeface="Poppins"/>
                <a:ea typeface="Poppins"/>
                <a:cs typeface="Poppins"/>
                <a:sym typeface="Poppins"/>
              </a:rPr>
              <a:t>8大业态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9207500" y="28956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全维业态品类覆盖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508000" y="37465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商户业态分布详情</a:t>
            </a:r>
            <a:endParaRPr lang="en-US" sz="1100"/>
          </a:p>
        </p:txBody>
      </p:sp>
      <p:graphicFrame>
        <p:nvGraphicFramePr>
          <p:cNvPr id="19" name="Table 19"/>
          <p:cNvGraphicFramePr>
            <a:graphicFrameLocks noGrp="1"/>
          </p:cNvGraphicFramePr>
          <p:nvPr/>
        </p:nvGraphicFramePr>
        <p:xfrm>
          <a:off x="508000" y="4191000"/>
          <a:ext cx="11176000" cy="15240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540000"/>
                <a:gridCol w="5842000"/>
                <a:gridCol w="2794000"/>
              </a:tblGrid>
              <a:tr h="4064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555555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业态类别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9E9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555555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代表入驻商户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9E9">
                        <a:alpha val="100000"/>
                      </a:srgbClr>
                    </a:solidFill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555555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租赁面积占比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9E9">
                        <a:alpha val="100000"/>
                      </a:srgbClr>
                    </a:solidFill>
                  </a:tcPr>
                </a:tc>
              </a:tr>
              <a:tr h="2794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6666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酒店住宿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6666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桔子水晶酒店、元唐精品酒店、全季酒店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6666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约 19%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4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6666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教育培训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6666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蓝莓果教育、欧斯威亲子游泳、新东方素质成长中心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6666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约 20%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4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6666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商务办公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6666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星荟界、知名科技企业总部、金融服务机构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6666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约 13%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400"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6666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运动休闲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6666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网动体育公园、室内高尔夫俱乐部、健身私教工作室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rtlCol="0"/>
                    <a:lstStyle/>
                    <a:p>
                      <a:pPr marL="0"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66666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约 11%</a:t>
                      </a:r>
                      <a:endParaRPr lang="en-US" sz="1100"/>
                    </a:p>
                  </a:txBody>
                  <a:tcPr marL="101600" marR="101600" marT="101600" marB="101600" anchor="t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" name="AutoShape 20"/>
          <p:cNvSpPr/>
          <p:nvPr/>
        </p:nvSpPr>
        <p:spPr>
          <a:xfrm>
            <a:off x="508000" y="6223000"/>
            <a:ext cx="11176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数据来源：2026年度京荟广场在租商户台账（统计截至2026年12月31日，以实际租赁签约数据为准）</a:t>
            </a:r>
            <a:endParaRPr lang="en-US"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000" y="-1270000"/>
            <a:ext cx="5080000" cy="508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270000" y="4445000"/>
            <a:ext cx="3810000" cy="3810000"/>
          </a:xfrm>
          <a:prstGeom prst="ellipse">
            <a:avLst/>
          </a:prstGeom>
          <a:solidFill>
            <a:srgbClr val="FFFFFF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招商资源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1430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AVAILABLE SPACES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508000" y="2032000"/>
            <a:ext cx="2730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8500" y="2222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5"/>
            </p:custDataLst>
          </p:nvPr>
        </p:nvSpPr>
        <p:spPr>
          <a:xfrm>
            <a:off x="1143000" y="2222500"/>
            <a:ext cx="203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黄金区位优势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698500" y="26035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坐落B座1层核心动线，直面主客流入口，展示面极佳。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3365500" y="2032000"/>
            <a:ext cx="2730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56000" y="22225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1"/>
            </p:custDataLst>
          </p:nvPr>
        </p:nvSpPr>
        <p:spPr>
          <a:xfrm>
            <a:off x="4000500" y="2222500"/>
            <a:ext cx="203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灵动面积组合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3556000" y="26035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50㎡至3000㎡多元选择，可分可合，满足各类经营需求。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>
            <a:off x="508000" y="3238500"/>
            <a:ext cx="2730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98500" y="34290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7"/>
            </p:custDataLst>
          </p:nvPr>
        </p:nvSpPr>
        <p:spPr>
          <a:xfrm>
            <a:off x="1143000" y="3429000"/>
            <a:ext cx="203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全维业态兼容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8"/>
            </p:custDataLst>
          </p:nvPr>
        </p:nvSpPr>
        <p:spPr>
          <a:xfrm>
            <a:off x="698500" y="38100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涵盖特色餐饮、零售潮牌、休闲娱乐及文创办公等多元业态。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19"/>
            </p:custDataLst>
          </p:nvPr>
        </p:nvSpPr>
        <p:spPr>
          <a:xfrm>
            <a:off x="3365500" y="3238500"/>
            <a:ext cx="2730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556000" y="34290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23"/>
            </p:custDataLst>
          </p:nvPr>
        </p:nvSpPr>
        <p:spPr>
          <a:xfrm>
            <a:off x="4000500" y="3429000"/>
            <a:ext cx="203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定制扶持政策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24"/>
            </p:custDataLst>
          </p:nvPr>
        </p:nvSpPr>
        <p:spPr>
          <a:xfrm>
            <a:off x="3556000" y="38100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优质品牌享、装修补贴及开业营销推广支持。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508000" y="4572000"/>
            <a:ext cx="5588000" cy="17145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98500" y="4699000"/>
            <a:ext cx="5334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重点铺位推荐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98500" y="5080000"/>
            <a:ext cx="5207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B座1层（餐饮）：105铺(58㎡) / 110铺(147.58㎡) / 111铺(295㎡)</a:t>
            </a:r>
            <a:br>
              <a:rPr lang="en-US" sz="1400" b="0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D/E座（办公）：50-300㎡灵活办公空间，适合文创科技企业</a:t>
            </a:r>
            <a:br>
              <a:rPr lang="en-US" sz="1400" b="0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E6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G座整栋（旗舰）：3477㎡独栋空间，承接大型运动/娱乐业态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477000" y="2032000"/>
            <a:ext cx="5207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6667500" y="2222500"/>
            <a:ext cx="4953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当前空置总面积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6667500" y="2667000"/>
            <a:ext cx="495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60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8,000+</a:t>
            </a:r>
            <a:r>
              <a:rPr lang="en-US" sz="2400" b="1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㎡</a:t>
            </a:r>
            <a:endParaRPr lang="en-US" sz="1100"/>
          </a:p>
        </p:txBody>
      </p:sp>
      <p:cxnSp>
        <p:nvCxnSpPr>
          <p:cNvPr id="28" name="Connector 28"/>
          <p:cNvCxnSpPr/>
          <p:nvPr/>
        </p:nvCxnSpPr>
        <p:spPr>
          <a:xfrm rot="-8384">
            <a:off x="6477008" y="4438650"/>
            <a:ext cx="520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AutoShape 29"/>
          <p:cNvSpPr/>
          <p:nvPr/>
        </p:nvSpPr>
        <p:spPr>
          <a:xfrm>
            <a:off x="6477000" y="4699000"/>
            <a:ext cx="5207000" cy="1714500"/>
          </a:xfrm>
          <a:prstGeom prst="roundRect">
            <a:avLst>
              <a:gd name="adj" fmla="val 0"/>
            </a:avLst>
          </a:prstGeom>
          <a:solidFill>
            <a:srgbClr val="D4AF37">
              <a:alpha val="1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731000" y="4953000"/>
            <a:ext cx="406400" cy="4064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7239000" y="49530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黄金旺铺 · 先到先得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6731000" y="5524500"/>
            <a:ext cx="469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招商咨询热线：</a:t>
            </a:r>
            <a:r>
              <a:rPr lang="en-US" sz="24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010-85188899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203200" cy="68580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762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CONTENTS 目录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1524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24130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587500" y="2438400"/>
            <a:ext cx="4318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2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项目概况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88888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PROJECT OVERVIEW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4290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587500" y="3454400"/>
            <a:ext cx="4318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2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区位交通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88888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LOCATION &amp; TRANSPORTATION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4450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03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587500" y="4470400"/>
            <a:ext cx="4318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2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周边环境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88888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SURROUNDING ENVIRONMENT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350000" y="24130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04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175500" y="2438400"/>
            <a:ext cx="4318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2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业态布局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88888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BUSINESS FORMAT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350000" y="34290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05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175500" y="3454400"/>
            <a:ext cx="4318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2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主力商户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88888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KEY TENANTS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350000" y="44450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06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175500" y="4470400"/>
            <a:ext cx="4318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2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招商合作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88888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INVESTMENT COOPERATION</a:t>
            </a:r>
            <a:endParaRPr lang="en-US" sz="11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286000" y="-1905000"/>
            <a:ext cx="7620000" cy="381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842000" y="4445000"/>
            <a:ext cx="6350000" cy="3175000"/>
          </a:xfrm>
          <a:prstGeom prst="ellipse">
            <a:avLst/>
          </a:prstGeom>
          <a:solidFill>
            <a:srgbClr val="D4AF37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889000"/>
            <a:ext cx="50800" cy="5080000"/>
          </a:xfrm>
          <a:prstGeom prst="roundRect">
            <a:avLst>
              <a:gd name="adj" fmla="val 0"/>
            </a:avLst>
          </a:prstGeom>
          <a:solidFill>
            <a:srgbClr val="D4AF37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633200" y="889000"/>
            <a:ext cx="50800" cy="5080000"/>
          </a:xfrm>
          <a:prstGeom prst="roundRect">
            <a:avLst>
              <a:gd name="adj" fmla="val 0"/>
            </a:avLst>
          </a:prstGeom>
          <a:solidFill>
            <a:srgbClr val="D4AF37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508000" y="1016000"/>
            <a:ext cx="1117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携手共赢 · 共创未来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08000" y="2159000"/>
            <a:ext cx="1117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400" b="0" i="0" u="none" strike="noStrike" spc="200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TOGETHER FOR A BETTER FUTURE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286000" y="2921000"/>
            <a:ext cx="7620000" cy="12700"/>
          </a:xfrm>
          <a:prstGeom prst="roundRect">
            <a:avLst>
              <a:gd name="adj" fmla="val 0"/>
            </a:avLst>
          </a:prstGeom>
          <a:solidFill>
            <a:srgbClr val="D4AF37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1270000" y="3365500"/>
            <a:ext cx="4826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cap="flat" cmpd="sng">
            <a:solidFill>
              <a:srgbClr val="E6CFCF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24000" y="36576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2032000" y="3467100"/>
            <a:ext cx="3937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项目名称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500" b="0" i="0" u="none" strike="noStrike">
                <a:solidFill>
                  <a:srgbClr val="DCDCD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青投时光汇</a:t>
            </a:r>
            <a:endParaRPr lang="en-US" sz="1500" b="0" i="0" u="none" strike="noStrike">
              <a:solidFill>
                <a:srgbClr val="DCDCDC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223000" y="3365500"/>
            <a:ext cx="4826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cap="flat" cmpd="sng">
            <a:solidFill>
              <a:srgbClr val="E6CFCF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7000" y="36576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6985000" y="3467100"/>
            <a:ext cx="3937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项目地址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500" b="0" i="0" u="none" strike="noStrike">
                <a:solidFill>
                  <a:srgbClr val="DCDCD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北京市丰台区梅市口路133号</a:t>
            </a:r>
            <a:endParaRPr lang="en-US" sz="1500" b="0" i="0" u="none" strike="noStrike">
              <a:solidFill>
                <a:srgbClr val="DCDCDC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1270000" y="4508500"/>
            <a:ext cx="4826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cap="flat" cmpd="sng">
            <a:solidFill>
              <a:srgbClr val="E6CFCF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24000" y="4800600"/>
            <a:ext cx="355600" cy="355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2032000" y="4610100"/>
            <a:ext cx="3937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招商热线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500" b="0" i="0" u="none" strike="noStrike">
                <a:solidFill>
                  <a:srgbClr val="DCDCD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010-85188899</a:t>
            </a:r>
            <a:endParaRPr lang="en-US" sz="1500" b="0" i="0" u="none" strike="noStrike">
              <a:solidFill>
                <a:srgbClr val="DCDCDC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6223000" y="4508500"/>
            <a:ext cx="4826000" cy="9525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cap="flat" cmpd="sng">
            <a:solidFill>
              <a:srgbClr val="E6CFCF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0" y="48006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6985000" y="4610100"/>
            <a:ext cx="3937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交通指引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500" b="0" i="0" u="none" strike="noStrike">
                <a:solidFill>
                  <a:srgbClr val="DCDCD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地铁14号线郭庄子站1.8</a:t>
            </a:r>
            <a:r>
              <a:rPr lang="zh-CN" altLang="en-US" sz="1500" b="0" i="0" u="none" strike="noStrike">
                <a:solidFill>
                  <a:srgbClr val="DCDCD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公里</a:t>
            </a:r>
            <a:endParaRPr lang="zh-CN" altLang="en-US" sz="1500" b="0" i="0" u="none" strike="noStrike">
              <a:solidFill>
                <a:srgbClr val="DCDCDC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3556000" y="5778500"/>
            <a:ext cx="5080000" cy="12700"/>
          </a:xfrm>
          <a:prstGeom prst="roundRect">
            <a:avLst>
              <a:gd name="adj" fmla="val 0"/>
            </a:avLst>
          </a:prstGeom>
          <a:solidFill>
            <a:srgbClr val="D4AF37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508000" y="5969000"/>
            <a:ext cx="1117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>
                    <a:alpha val="60000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感谢您的关注 | THANK YOU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1016000"/>
          </a:xfrm>
          <a:prstGeom prst="roundRect">
            <a:avLst>
              <a:gd name="adj" fmla="val 0"/>
            </a:avLst>
          </a:prstGeom>
          <a:solidFill>
            <a:srgbClr val="33373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08000" y="190500"/>
            <a:ext cx="508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项目概况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874000" y="3810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PROJECT OVERVIEW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397000"/>
            <a:ext cx="558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7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青投时光汇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08000" y="2222500"/>
            <a:ext cx="2667000" cy="1206500"/>
          </a:xfrm>
          <a:prstGeom prst="roundRect">
            <a:avLst>
              <a:gd name="adj" fmla="val 0"/>
            </a:avLst>
          </a:prstGeom>
          <a:solidFill>
            <a:srgbClr val="C4A46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571500" y="2349500"/>
            <a:ext cx="2540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C4A469"/>
                </a:solidFill>
                <a:latin typeface="Poppins"/>
                <a:ea typeface="Poppins"/>
                <a:cs typeface="Poppins"/>
                <a:sym typeface="Poppins"/>
              </a:rPr>
              <a:t>60,000</a:t>
            </a: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㎡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总建筑面积（地上商业+地下空间）</a:t>
            </a:r>
            <a:endParaRPr lang="en-US" sz="14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3365500" y="2222500"/>
            <a:ext cx="2667000" cy="1206500"/>
          </a:xfrm>
          <a:prstGeom prst="roundRect">
            <a:avLst>
              <a:gd name="adj" fmla="val 0"/>
            </a:avLst>
          </a:prstGeom>
          <a:solidFill>
            <a:srgbClr val="C4A46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3429000" y="2349500"/>
            <a:ext cx="2540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C4A469"/>
                </a:solidFill>
                <a:latin typeface="Poppins"/>
                <a:ea typeface="Poppins"/>
                <a:cs typeface="Poppins"/>
                <a:sym typeface="Poppins"/>
              </a:rPr>
              <a:t>500+</a:t>
            </a: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智能地下停车位，满足客流高峰需求</a:t>
            </a:r>
            <a:endParaRPr lang="en-US" sz="14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8000" y="3746500"/>
            <a:ext cx="254000" cy="254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889000" y="3708400"/>
            <a:ext cx="520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7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核心区位：</a:t>
            </a:r>
            <a:r>
              <a:rPr lang="en-US" sz="15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北京市丰台区梅市口路133号（紧邻地铁郭庄子站）</a:t>
            </a:r>
            <a:endParaRPr lang="en-US" sz="110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8000" y="4254500"/>
            <a:ext cx="254000" cy="2540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889000" y="4216400"/>
            <a:ext cx="520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7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空间规划：</a:t>
            </a:r>
            <a:r>
              <a:rPr lang="en-US" sz="15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A-F座6栋欧式独栋建筑 + 下沉式广场 + 中央景观院落</a:t>
            </a:r>
            <a:endParaRPr lang="en-US" sz="1100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8000" y="4762500"/>
            <a:ext cx="254000" cy="254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89000" y="4724400"/>
            <a:ext cx="520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7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运营主体：</a:t>
            </a:r>
            <a:r>
              <a:rPr lang="en-US" sz="1500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北京青</a:t>
            </a:r>
            <a:r>
              <a:rPr lang="en-US" sz="150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投智谷科技有限责任公司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508000" y="5334000"/>
            <a:ext cx="5588000" cy="825500"/>
          </a:xfrm>
          <a:prstGeom prst="roundRect">
            <a:avLst>
              <a:gd name="adj" fmla="val 0"/>
            </a:avLst>
          </a:prstGeom>
          <a:solidFill>
            <a:srgbClr val="F2F3F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35000" y="5435600"/>
            <a:ext cx="5334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打造集精品酒店、星级影院、特色餐饮、素质教培、潮流运动及创意办公于一体的“京西文化商业新地标”，构建24小时全时段活力生态圈。</a:t>
            </a:r>
            <a:endParaRPr lang="en-US" sz="1100"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7"/>
          <a:srcRect t="181" b="181"/>
          <a:stretch>
            <a:fillRect/>
          </a:stretch>
        </p:blipFill>
        <p:spPr>
          <a:xfrm>
            <a:off x="6477000" y="1651000"/>
            <a:ext cx="5207000" cy="2921000"/>
          </a:xfrm>
          <a:prstGeom prst="roundRect">
            <a:avLst>
              <a:gd name="adj" fmla="val 5217"/>
            </a:avLst>
          </a:prstGeom>
          <a:noFill/>
          <a:ln w="12700" cap="flat" cmpd="sng">
            <a:solidFill>
              <a:srgbClr val="C4A469">
                <a:alpha val="30000"/>
              </a:srgbClr>
            </a:solidFill>
            <a:prstDash val="solid"/>
            <a:round/>
          </a:ln>
          <a:effectLst>
            <a:outerShdw blurRad="190500" dist="762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19" name="AutoShape 19"/>
          <p:cNvSpPr/>
          <p:nvPr/>
        </p:nvSpPr>
        <p:spPr>
          <a:xfrm>
            <a:off x="6477000" y="4826000"/>
            <a:ext cx="5207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C4A4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实景鉴赏 · 欧式风情与现代商业的融合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项目建筑采用经典的欧式风格设计，立面典雅大气，配合开阔的中央院落与休闲步道，营造出开放、舒适的沉浸式商业体验氛围，为消费者提供高品质的休闲社交空间。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508000" y="6324600"/>
            <a:ext cx="11176000" cy="25400"/>
          </a:xfrm>
          <a:prstGeom prst="roundRect">
            <a:avLst>
              <a:gd name="adj" fmla="val 0"/>
            </a:avLst>
          </a:prstGeom>
          <a:solidFill>
            <a:srgbClr val="C4A46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-1270000"/>
            <a:ext cx="3810000" cy="381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635000" y="5080000"/>
            <a:ext cx="2540000" cy="2540000"/>
          </a:xfrm>
          <a:prstGeom prst="ellipse">
            <a:avLst/>
          </a:prstGeom>
          <a:solidFill>
            <a:srgbClr val="D4AF37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635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区位交通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3970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 spc="200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LOCATION &amp; TRANSPORTATION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508000" y="2159000"/>
            <a:ext cx="3505200" cy="3111500"/>
          </a:xfrm>
          <a:prstGeom prst="roundRect">
            <a:avLst>
              <a:gd name="adj" fmla="val 0"/>
            </a:avLst>
          </a:prstGeom>
          <a:solidFill>
            <a:srgbClr val="D4AF37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24130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5"/>
            </p:custDataLst>
          </p:nvPr>
        </p:nvSpPr>
        <p:spPr>
          <a:xfrm>
            <a:off x="1333500" y="24384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轨道交通</a:t>
            </a:r>
            <a:endParaRPr lang="en-US" sz="1100"/>
          </a:p>
        </p:txBody>
      </p:sp>
      <p:cxnSp>
        <p:nvCxnSpPr>
          <p:cNvPr id="9" name="Connector 9"/>
          <p:cNvCxnSpPr/>
          <p:nvPr>
            <p:custDataLst>
              <p:tags r:id="rId6"/>
            </p:custDataLst>
          </p:nvPr>
        </p:nvCxnSpPr>
        <p:spPr>
          <a:xfrm rot="-14566">
            <a:off x="762013" y="3041650"/>
            <a:ext cx="29972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762000" y="3238500"/>
            <a:ext cx="29972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</a:t>
            </a:r>
            <a:r>
              <a:rPr lang="zh-CN" alt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距离</a:t>
            </a: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地铁14号线郭庄子站仅1.8</a:t>
            </a:r>
            <a:r>
              <a:rPr lang="zh-CN" alt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公里</a:t>
            </a: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5站快速直达丽泽商务区，无缝衔接核心商圈</a:t>
            </a:r>
            <a:endParaRPr lang="en-US" sz="16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便捷换乘1/9/10号线，构建全城通达网络</a:t>
            </a:r>
            <a:endParaRPr lang="en-US" sz="16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4343400" y="2159000"/>
            <a:ext cx="3505200" cy="3111500"/>
          </a:xfrm>
          <a:prstGeom prst="roundRect">
            <a:avLst>
              <a:gd name="adj" fmla="val 0"/>
            </a:avLst>
          </a:prstGeom>
          <a:solidFill>
            <a:srgbClr val="D4AF37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97400" y="2413000"/>
            <a:ext cx="457200" cy="4572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5168900" y="24384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城市干道</a:t>
            </a:r>
            <a:endParaRPr lang="en-US" sz="1100"/>
          </a:p>
        </p:txBody>
      </p:sp>
      <p:cxnSp>
        <p:nvCxnSpPr>
          <p:cNvPr id="14" name="Connector 14"/>
          <p:cNvCxnSpPr/>
          <p:nvPr>
            <p:custDataLst>
              <p:tags r:id="rId13"/>
            </p:custDataLst>
          </p:nvPr>
        </p:nvCxnSpPr>
        <p:spPr>
          <a:xfrm rot="-14566">
            <a:off x="4597413" y="3041650"/>
            <a:ext cx="29972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>
            <p:custDataLst>
              <p:tags r:id="rId14"/>
            </p:custDataLst>
          </p:nvPr>
        </p:nvSpPr>
        <p:spPr>
          <a:xfrm>
            <a:off x="4597400" y="3238500"/>
            <a:ext cx="29972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紧邻西四环城市主干道，路网纵横畅通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直连莲石东路，15分钟速达丽泽金融区</a:t>
            </a:r>
            <a:endParaRPr lang="en-US" sz="16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25分钟通达北京西站、南站，城际出行高效</a:t>
            </a:r>
            <a:endParaRPr lang="en-US" sz="16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15"/>
            </p:custDataLst>
          </p:nvPr>
        </p:nvSpPr>
        <p:spPr>
          <a:xfrm>
            <a:off x="8178800" y="2159000"/>
            <a:ext cx="3505200" cy="3111500"/>
          </a:xfrm>
          <a:prstGeom prst="roundRect">
            <a:avLst>
              <a:gd name="adj" fmla="val 0"/>
            </a:avLst>
          </a:prstGeom>
          <a:solidFill>
            <a:srgbClr val="D4AF37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432800" y="2413000"/>
            <a:ext cx="457200" cy="4572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19"/>
            </p:custDataLst>
          </p:nvPr>
        </p:nvSpPr>
        <p:spPr>
          <a:xfrm>
            <a:off x="9004300" y="24384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公交网络</a:t>
            </a:r>
            <a:endParaRPr lang="en-US" sz="1100"/>
          </a:p>
        </p:txBody>
      </p:sp>
      <p:cxnSp>
        <p:nvCxnSpPr>
          <p:cNvPr id="19" name="Connector 19"/>
          <p:cNvCxnSpPr/>
          <p:nvPr>
            <p:custDataLst>
              <p:tags r:id="rId20"/>
            </p:custDataLst>
          </p:nvPr>
        </p:nvCxnSpPr>
        <p:spPr>
          <a:xfrm rot="-14566">
            <a:off x="8432813" y="3041650"/>
            <a:ext cx="29972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>
            <p:custDataLst>
              <p:tags r:id="rId21"/>
            </p:custDataLst>
          </p:nvPr>
        </p:nvSpPr>
        <p:spPr>
          <a:xfrm>
            <a:off x="8432800" y="3238500"/>
            <a:ext cx="2997200" cy="196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周边辐射10余条公交线路，织密出行脉络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梅市口南站、小屯西路北口站等站点环伺</a:t>
            </a:r>
            <a:endParaRPr lang="en-US" sz="16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</a:pP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338/507/830路等覆盖丰石两区，通勤无忧</a:t>
            </a:r>
            <a:endParaRPr lang="en-US" sz="16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508000" y="5524500"/>
            <a:ext cx="11176000" cy="952500"/>
          </a:xfrm>
          <a:prstGeom prst="roundRect">
            <a:avLst>
              <a:gd name="adj" fmla="val 0"/>
            </a:avLst>
          </a:prstGeom>
          <a:solidFill>
            <a:srgbClr val="F2F3F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62000" y="57912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397000" y="56515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专属车位配置：</a:t>
            </a:r>
            <a:r>
              <a:rPr lang="en-US" sz="16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项目自带500+个充足停车位，科学规划人车分流动线，充分满足企业日常通勤、商务访客及临时停靠需求，彻底告别城市核心区停车难的困扰，保障商务出行从容有序。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890000" y="-1905000"/>
            <a:ext cx="5080000" cy="5080000"/>
          </a:xfrm>
          <a:prstGeom prst="ellipse">
            <a:avLst/>
          </a:prstGeom>
          <a:solidFill>
            <a:srgbClr val="C9A96E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270000" y="4445000"/>
            <a:ext cx="3810000" cy="3810000"/>
          </a:xfrm>
          <a:prstGeom prst="ellipse">
            <a:avLst/>
          </a:prstGeom>
          <a:solidFill>
            <a:srgbClr val="C9A96E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周边环境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143000"/>
            <a:ext cx="11176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5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SURROUNDING POPULATION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08000" y="1905000"/>
            <a:ext cx="3556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w="12700" cap="flat" cmpd="sng">
            <a:solidFill>
              <a:srgbClr val="C9A96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635000" y="2095500"/>
            <a:ext cx="330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5600" b="1" i="0" u="none" strike="noStrike">
                <a:solidFill>
                  <a:srgbClr val="C9A96E"/>
                </a:solidFill>
                <a:latin typeface="Poppins"/>
                <a:ea typeface="Poppins"/>
                <a:cs typeface="Poppins"/>
                <a:sym typeface="Poppins"/>
              </a:rPr>
              <a:t>13.8万+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35000" y="3111500"/>
            <a:ext cx="330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青塔街道常住+流动人口总量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18000" y="1905000"/>
            <a:ext cx="3556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w="12700" cap="flat" cmpd="sng">
            <a:solidFill>
              <a:srgbClr val="C9A96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445000" y="2095500"/>
            <a:ext cx="330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5600" b="1" i="0" u="none" strike="noStrike">
                <a:solidFill>
                  <a:srgbClr val="C9A96E"/>
                </a:solidFill>
                <a:latin typeface="Poppins"/>
                <a:ea typeface="Poppins"/>
                <a:cs typeface="Poppins"/>
                <a:sym typeface="Poppins"/>
              </a:rPr>
              <a:t>34个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445000" y="3111500"/>
            <a:ext cx="330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项目周边1km内成熟住宅小区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128000" y="1905000"/>
            <a:ext cx="3556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w="12700" cap="flat" cmpd="sng">
            <a:solidFill>
              <a:srgbClr val="C9A96E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8255000" y="2095500"/>
            <a:ext cx="330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5600" b="1" i="0" u="none" strike="noStrike">
                <a:solidFill>
                  <a:srgbClr val="C9A96E"/>
                </a:solidFill>
                <a:latin typeface="Poppins"/>
                <a:ea typeface="Poppins"/>
                <a:cs typeface="Poppins"/>
                <a:sym typeface="Poppins"/>
              </a:rPr>
              <a:t>15万+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255000" y="3111500"/>
            <a:ext cx="330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核心辐射圈内消费人口规模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08000" y="4191000"/>
            <a:ext cx="5588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项目坐落于丰台区青塔-小屯板块核心区位，该区域是北京西部重要的居住聚集区。青塔街道辖区面积约4.5平方公里，人口结构稳定，其中常住人口约8.6万人，流动人口约5.2万人，构成了超13.8万的庞大人口基数。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周边1公里范围内汇集了34个高密度成熟住宅小区，居住氛围浓厚，形成了超15万的核心消费人群，为商业业态提供了稳定且高质量的客流支撑，消费潜力持续释放。</a:t>
            </a:r>
            <a:endParaRPr lang="en-US" sz="1600" b="0" i="0" u="none" strike="noStrike">
              <a:solidFill>
                <a:srgbClr val="FFFFFF">
                  <a:alpha val="7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858000" y="4127500"/>
            <a:ext cx="3556000" cy="2667000"/>
          </a:xfrm>
          <a:prstGeom prst="roundRect">
            <a:avLst>
              <a:gd name="adj" fmla="val 5714"/>
            </a:avLst>
          </a:prstGeom>
          <a:noFill/>
          <a:ln w="25400" cap="flat" cmpd="sng">
            <a:solidFill>
              <a:srgbClr val="C9A96E">
                <a:alpha val="40000"/>
              </a:srgbClr>
            </a:solidFill>
            <a:prstDash val="solid"/>
            <a:round/>
          </a:ln>
          <a:effectLst>
            <a:outerShdw blurRad="127000" dist="63500" dir="2700000" algn="tl" rotWithShape="0">
              <a:srgbClr val="000000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0" y="-1016000"/>
            <a:ext cx="2540000" cy="254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1176000" y="5715000"/>
            <a:ext cx="1524000" cy="1524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22222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周边消费力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1430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999999"/>
                </a:solidFill>
                <a:latin typeface="Poppins"/>
                <a:ea typeface="Poppins"/>
                <a:cs typeface="Poppins"/>
                <a:sym typeface="Poppins"/>
              </a:rPr>
              <a:t>CONSUMPTION POWER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08000" y="1841500"/>
            <a:ext cx="152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4-6.5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2159000" y="1879600"/>
            <a:ext cx="3683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万元/㎡ | 区域房价水平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2159000" y="2260600"/>
            <a:ext cx="368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周边商品房均价处于城市中高水平，汇聚高净值人群与中高端家庭，消费基础雄厚。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8384">
            <a:off x="508008" y="2851150"/>
            <a:ext cx="5207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508000" y="2984500"/>
            <a:ext cx="152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11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2159000" y="3022600"/>
            <a:ext cx="3683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 | 核心购物中心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2159000" y="3403600"/>
            <a:ext cx="368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3公里辐射圈内商业配套密集，涵盖高端百货与潮流街区，满足全龄段购物娱乐需求。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8384">
            <a:off x="508008" y="3994150"/>
            <a:ext cx="5207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508000" y="4127500"/>
            <a:ext cx="152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225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2159000" y="4165600"/>
            <a:ext cx="3683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 | 生活商超配套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2159000" y="4546600"/>
            <a:ext cx="368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社区超市、生鲜市集与品牌便利店星罗棋布，构建步行可达的“15分钟便民生活圈”。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8384">
            <a:off x="508008" y="5137150"/>
            <a:ext cx="5207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508000" y="5270500"/>
            <a:ext cx="152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D4AF37"/>
                </a:solidFill>
                <a:latin typeface="Poppins"/>
                <a:ea typeface="Poppins"/>
                <a:cs typeface="Poppins"/>
                <a:sym typeface="Poppins"/>
              </a:rPr>
              <a:t>34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2159000" y="5308600"/>
            <a:ext cx="3683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家 | 优质医疗资源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2159000" y="5689600"/>
            <a:ext cx="368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三甲医院、专科医院及社区卫生服务中心环绕，为区域居民提供完善的健康医疗保障。</a:t>
            </a:r>
            <a:endParaRPr lang="en-US" sz="1100"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"/>
          <a:srcRect t="4624" b="4624"/>
          <a:stretch>
            <a:fillRect/>
          </a:stretch>
        </p:blipFill>
        <p:spPr>
          <a:xfrm>
            <a:off x="6223000" y="1841500"/>
            <a:ext cx="5461000" cy="3302000"/>
          </a:xfrm>
          <a:prstGeom prst="roundRect">
            <a:avLst>
              <a:gd name="adj" fmla="val 4615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8000"/>
              </a:srgbClr>
            </a:outerShdw>
          </a:effectLst>
        </p:spPr>
      </p:pic>
      <p:sp>
        <p:nvSpPr>
          <p:cNvPr id="22" name="AutoShape 22"/>
          <p:cNvSpPr/>
          <p:nvPr/>
        </p:nvSpPr>
        <p:spPr>
          <a:xfrm>
            <a:off x="6223000" y="5270500"/>
            <a:ext cx="5461000" cy="11430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350000" y="5397500"/>
            <a:ext cx="520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区域客群具备极强的消费实力与意愿，对品质生活、亲子教育及休闲娱乐的投入持续走高。成熟的商业与居住氛围，为项目带来了稳定且高质量的消费客群基础，商业潜力巨大。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-1270000"/>
            <a:ext cx="3810000" cy="3810000"/>
          </a:xfrm>
          <a:prstGeom prst="ellipse">
            <a:avLst/>
          </a:prstGeom>
          <a:solidFill>
            <a:srgbClr val="E5E7EB">
              <a:alpha val="40000"/>
            </a:srgbClr>
          </a:solidFill>
          <a:ln cap="flat" cmpd="sng">
            <a:solidFill>
              <a:srgbClr val="B7C0D2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635000" y="5080000"/>
            <a:ext cx="2540000" cy="2540000"/>
          </a:xfrm>
          <a:prstGeom prst="ellipse">
            <a:avLst/>
          </a:prstGeom>
          <a:solidFill>
            <a:srgbClr val="E5E7EB">
              <a:alpha val="40000"/>
            </a:srgbClr>
          </a:solidFill>
          <a:ln cap="flat" cmpd="sng">
            <a:solidFill>
              <a:srgbClr val="B7C0D2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周边住宅配套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2065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88888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RESIDENTIAL COMMUNITIES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08000" y="1968500"/>
            <a:ext cx="2730500" cy="3238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635000" y="20955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天鸿美域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（美域家园）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35000" y="25400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同馨家园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（南北区）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35000" y="29845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金通阳光苑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（南北区）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35000" y="34290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小屯新村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35000" y="38735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西府景园 / 西府颐园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35000" y="43180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万恒家园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35000" y="47625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建邦枫景 / 丰仪雅园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3365500" y="1968500"/>
            <a:ext cx="2730500" cy="3238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3492500" y="20955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橡树澜湾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3492500" y="25400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首开玲珑汇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3492500" y="29845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小屯路18号院 / 28号院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3492500" y="34290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民岳家园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3492500" y="38735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汇锦苑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3492500" y="43180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假日风景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3492500" y="47625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🏘️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长安新城</a:t>
            </a:r>
            <a:endParaRPr lang="en-US" sz="1100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"/>
          <a:srcRect t="95" b="95"/>
          <a:stretch>
            <a:fillRect/>
          </a:stretch>
        </p:blipFill>
        <p:spPr>
          <a:xfrm>
            <a:off x="6604000" y="1968500"/>
            <a:ext cx="4445000" cy="3327400"/>
          </a:xfrm>
          <a:prstGeom prst="roundRect">
            <a:avLst>
              <a:gd name="adj" fmla="val 3816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23" name="AutoShape 23"/>
          <p:cNvSpPr/>
          <p:nvPr/>
        </p:nvSpPr>
        <p:spPr>
          <a:xfrm>
            <a:off x="508000" y="5461000"/>
            <a:ext cx="11176000" cy="1079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cap="flat" cmpd="sng">
            <a:solidFill>
              <a:srgbClr val="C4CCDD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508000" y="5461000"/>
            <a:ext cx="76200" cy="1079500"/>
          </a:xfrm>
          <a:prstGeom prst="roundRect">
            <a:avLst>
              <a:gd name="adj" fmla="val 0"/>
            </a:avLst>
          </a:prstGeom>
          <a:solidFill>
            <a:srgbClr val="4B556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762000" y="5562600"/>
            <a:ext cx="10795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项目周边辐射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34个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成熟住宅小区，汇聚超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15万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居住人口，客群以家庭单元为主，年龄结构覆盖刚需置业、改善型居住及全龄段人群。高密度的居住氛围与稳定的常住客群，为商业运营提供了源源不断的消费基础与坚实的客流保障，构筑起稳定且持续增长的消费市场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-1270000"/>
            <a:ext cx="3810000" cy="3810000"/>
          </a:xfrm>
          <a:prstGeom prst="ellipse">
            <a:avLst/>
          </a:prstGeom>
          <a:solidFill>
            <a:srgbClr val="D4AF37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016000" y="5080000"/>
            <a:ext cx="2540000" cy="2540000"/>
          </a:xfrm>
          <a:prstGeom prst="ellipse">
            <a:avLst/>
          </a:prstGeom>
          <a:solidFill>
            <a:srgbClr val="D4AF37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周边办公配套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1430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 spc="200">
                <a:solidFill>
                  <a:srgbClr val="99999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OFFICE BUILDINGS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3906">
            <a:off x="508004" y="1644650"/>
            <a:ext cx="11176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508000" y="1905000"/>
            <a:ext cx="558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项目周边写字楼与产业园区高度聚集，商务氛围浓厚，高密度的办公人群为项目提供了充足且稳定的日间消费客流，是商业运营的核心流量基石与价值保障。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08000" y="2984500"/>
            <a:ext cx="558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核心办公载体矩阵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08000" y="3429000"/>
            <a:ext cx="2667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</a:t>
            </a:r>
            <a:r>
              <a:rPr lang="zh-CN" alt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青投时光汇</a:t>
            </a:r>
            <a: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（自有商务空间）</a:t>
            </a:r>
            <a:b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安美尔大厦（青塔核心地标）</a:t>
            </a:r>
            <a:b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立高大厦（小屯路总部办公）</a:t>
            </a:r>
            <a:b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航天石化大厦（央企总部）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302000" y="3429000"/>
            <a:ext cx="2667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金隅大成时代（商务综合体）</a:t>
            </a:r>
            <a:b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中建·丰华产业园（产业集群）</a:t>
            </a:r>
            <a:b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五棵松商圈（高端写字楼群）</a:t>
            </a:r>
            <a:b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青塔周边总部独栋群落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08000" y="4699000"/>
            <a:ext cx="558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高价值商务客群特征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508000" y="5207000"/>
            <a:ext cx="1727200" cy="1206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000" y="5334000"/>
            <a:ext cx="254000" cy="254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952500" y="5308600"/>
            <a:ext cx="127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产业优质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35000" y="5689600"/>
            <a:ext cx="152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聚焦科技、文化传媒及教育行业，企业效益佳，人群素质高。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2438400" y="5207000"/>
            <a:ext cx="1727200" cy="1206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5400" y="5334000"/>
            <a:ext cx="254000" cy="254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2882900" y="5308600"/>
            <a:ext cx="127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消费力强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2565400" y="5689600"/>
            <a:ext cx="152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都市白领为主力客群，具备稳定的购买力与高频消费意愿。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4368800" y="5207000"/>
            <a:ext cx="1727200" cy="1206500"/>
          </a:xfrm>
          <a:prstGeom prst="roundRect">
            <a:avLst>
              <a:gd name="adj" fmla="val 0"/>
            </a:avLst>
          </a:prstGeom>
          <a:solidFill>
            <a:srgbClr val="F9F9F9">
              <a:alpha val="100000"/>
            </a:srgbClr>
          </a:solidFill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95800" y="5334000"/>
            <a:ext cx="254000" cy="2540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4813300" y="5308600"/>
            <a:ext cx="127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需求多元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4495800" y="5689600"/>
            <a:ext cx="152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覆盖工作日午餐、下午茶及商务宴请，全时段消费需求旺盛。</a:t>
            </a:r>
            <a:endParaRPr lang="en-US" sz="1100"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7"/>
          <a:srcRect t="19345" b="19345"/>
          <a:stretch>
            <a:fillRect/>
          </a:stretch>
        </p:blipFill>
        <p:spPr>
          <a:xfrm>
            <a:off x="6350000" y="1905000"/>
            <a:ext cx="2349500" cy="2159000"/>
          </a:xfrm>
          <a:prstGeom prst="roundRect">
            <a:avLst>
              <a:gd name="adj" fmla="val 4705"/>
            </a:avLst>
          </a:prstGeom>
          <a:noFill/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</a:ln>
        </p:spPr>
      </p:pic>
      <p:sp>
        <p:nvSpPr>
          <p:cNvPr id="25" name="AutoShape 25"/>
          <p:cNvSpPr/>
          <p:nvPr/>
        </p:nvSpPr>
        <p:spPr>
          <a:xfrm>
            <a:off x="8890000" y="1905000"/>
            <a:ext cx="27940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安美尔大厦 · 核心地标</a:t>
            </a:r>
            <a:endParaRPr lang="en-US" sz="1100"/>
          </a:p>
          <a:p>
            <a:pPr marL="0" indent="0" algn="l">
              <a:lnSpc>
                <a:spcPct val="117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位于青塔商圈核心位置，是区域内极具代表性的甲级写字楼。入驻企业以金融、科技类总部及大型国企为主，商务氛围成熟，为项目带来高品质、高消费力的稳定客流。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8"/>
          <a:srcRect t="15489" b="15489"/>
          <a:stretch>
            <a:fillRect/>
          </a:stretch>
        </p:blipFill>
        <p:spPr>
          <a:xfrm>
            <a:off x="6350000" y="4191000"/>
            <a:ext cx="2349500" cy="2159000"/>
          </a:xfrm>
          <a:prstGeom prst="roundRect">
            <a:avLst>
              <a:gd name="adj" fmla="val 4705"/>
            </a:avLst>
          </a:prstGeom>
          <a:noFill/>
          <a:ln w="12700" cap="flat" cmpd="sng">
            <a:solidFill>
              <a:srgbClr val="E6E6E6">
                <a:alpha val="100000"/>
              </a:srgbClr>
            </a:solidFill>
            <a:prstDash val="solid"/>
            <a:round/>
          </a:ln>
        </p:spPr>
      </p:pic>
      <p:sp>
        <p:nvSpPr>
          <p:cNvPr id="27" name="AutoShape 27"/>
          <p:cNvSpPr/>
          <p:nvPr/>
        </p:nvSpPr>
        <p:spPr>
          <a:xfrm>
            <a:off x="8890000" y="4191000"/>
            <a:ext cx="27940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金隅大成时代 · 商务综合体</a:t>
            </a:r>
            <a:endParaRPr lang="en-US" sz="1100"/>
          </a:p>
          <a:p>
            <a:pPr marL="0" indent="0" algn="l">
              <a:lnSpc>
                <a:spcPct val="117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集高端办公、精品商业与居住于一体的城市综合体。拥有超大规模的办公体量，汇聚了大量文化传媒、高新技术及现代服务业企业，是区域内重要的商务人群供给源。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000" y="-1905000"/>
            <a:ext cx="5080000" cy="5080000"/>
          </a:xfrm>
          <a:prstGeom prst="ellipse">
            <a:avLst/>
          </a:prstGeom>
          <a:solidFill>
            <a:srgbClr val="D4AF37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-1270000" y="4445000"/>
            <a:ext cx="3810000" cy="3810000"/>
          </a:xfrm>
          <a:prstGeom prst="ellipse">
            <a:avLst/>
          </a:prstGeom>
          <a:solidFill>
            <a:srgbClr val="D4AF37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609600" y="6096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项目定位与核心价值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609600" y="1371600"/>
            <a:ext cx="109728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 spc="200">
                <a:solidFill>
                  <a:srgbClr val="D4AF37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POSITIONING &amp; CORE VALUE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609600" y="2159000"/>
            <a:ext cx="5334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3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3600" y="24130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524000" y="2413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全业态综合体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863600" y="2984500"/>
            <a:ext cx="4826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0" i="0" u="none" strike="noStrike">
                <a:solidFill>
                  <a:srgbClr val="DCDCDC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6万㎡超大体量，集高端酒店、影院、特色餐饮、素质教培、运动健身及商务办公于一体，构建全天候城市活力空间，一站式满足全客层的消费与生活需求。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48400" y="2159000"/>
            <a:ext cx="5334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3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2400" y="24130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7162800" y="2413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全客层覆盖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502400" y="2984500"/>
            <a:ext cx="4826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0" i="0" u="none" strike="noStrike">
                <a:solidFill>
                  <a:srgbClr val="DCDCDC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精准覆盖儿童、青少年、成人及老年全年龄段客群，完美适配家庭亲子、商务洽谈、朋友聚会与休闲娱乐等多元消费场景，打造全龄友好型社交消费目的地。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09600" y="4191000"/>
            <a:ext cx="5334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3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3600" y="4445000"/>
            <a:ext cx="457200" cy="4572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1524000" y="4445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核心区位优势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63600" y="5016500"/>
            <a:ext cx="4826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0" i="0" u="none" strike="noStrike">
                <a:solidFill>
                  <a:srgbClr val="DCDCDC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雄踞西四环城市核心地段，地铁干线直达交通枢纽，周边高密度成熟居住社区与高端商务写字楼环绕，坐拥数十万稳定高净值消费人群，商业潜力巨大。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248400" y="4191000"/>
            <a:ext cx="5334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3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02400" y="44450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162800" y="4445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差异化定位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502400" y="5016500"/>
            <a:ext cx="4826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0" i="0" u="none" strike="noStrike">
                <a:solidFill>
                  <a:srgbClr val="DCDCDC">
                    <a:alpha val="7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深耕文化教育特色赛道，以亲子家庭消费为核心引擎，融合沉浸式体验与场景化消费，打造区域内独一无二的文化生活新地标，形成不可复制的商业竞争力。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0" y="6413500"/>
            <a:ext cx="12192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10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11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12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13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14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15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16.xml><?xml version="1.0" encoding="utf-8"?>
<p:tagLst xmlns:p="http://schemas.openxmlformats.org/presentationml/2006/main">
  <p:tag name="KSO_WM_DIAGRAM_VIRTUALLY_FRAME" val="{&quot;height&quot;:285,&quot;left&quot;:40,&quot;top&quot;:145,&quot;width&quot;:460}"/>
</p:tagLst>
</file>

<file path=ppt/tags/tag17.xml><?xml version="1.0" encoding="utf-8"?>
<p:tagLst xmlns:p="http://schemas.openxmlformats.org/presentationml/2006/main">
  <p:tag name="KSO_WM_DIAGRAM_VIRTUALLY_FRAME" val="{&quot;height&quot;:285,&quot;left&quot;:40,&quot;top&quot;:145,&quot;width&quot;:460}"/>
</p:tagLst>
</file>

<file path=ppt/tags/tag18.xml><?xml version="1.0" encoding="utf-8"?>
<p:tagLst xmlns:p="http://schemas.openxmlformats.org/presentationml/2006/main">
  <p:tag name="KSO_WM_DIAGRAM_VIRTUALLY_FRAME" val="{&quot;height&quot;:285,&quot;left&quot;:40,&quot;top&quot;:145,&quot;width&quot;:460}"/>
</p:tagLst>
</file>

<file path=ppt/tags/tag19.xml><?xml version="1.0" encoding="utf-8"?>
<p:tagLst xmlns:p="http://schemas.openxmlformats.org/presentationml/2006/main">
  <p:tag name="KSO_WM_DIAGRAM_VIRTUALLY_FRAME" val="{&quot;height&quot;:285,&quot;left&quot;:40,&quot;top&quot;:145,&quot;width&quot;:460}"/>
</p:tagLst>
</file>

<file path=ppt/tags/tag2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20.xml><?xml version="1.0" encoding="utf-8"?>
<p:tagLst xmlns:p="http://schemas.openxmlformats.org/presentationml/2006/main">
  <p:tag name="KSO_WM_DIAGRAM_VIRTUALLY_FRAME" val="{&quot;height&quot;:285,&quot;left&quot;:40,&quot;top&quot;:145,&quot;width&quot;:460}"/>
</p:tagLst>
</file>

<file path=ppt/tags/tag21.xml><?xml version="1.0" encoding="utf-8"?>
<p:tagLst xmlns:p="http://schemas.openxmlformats.org/presentationml/2006/main">
  <p:tag name="KSO_WM_DIAGRAM_VIRTUALLY_FRAME" val="{&quot;height&quot;:285,&quot;left&quot;:40,&quot;top&quot;:145,&quot;width&quot;:460}"/>
</p:tagLst>
</file>

<file path=ppt/tags/tag22.xml><?xml version="1.0" encoding="utf-8"?>
<p:tagLst xmlns:p="http://schemas.openxmlformats.org/presentationml/2006/main">
  <p:tag name="KSO_WM_DIAGRAM_VIRTUALLY_FRAME" val="{&quot;height&quot;:285,&quot;left&quot;:40,&quot;top&quot;:145,&quot;width&quot;:460}"/>
</p:tagLst>
</file>

<file path=ppt/tags/tag23.xml><?xml version="1.0" encoding="utf-8"?>
<p:tagLst xmlns:p="http://schemas.openxmlformats.org/presentationml/2006/main">
  <p:tag name="KSO_WM_DIAGRAM_VIRTUALLY_FRAME" val="{&quot;height&quot;:285,&quot;left&quot;:40,&quot;top&quot;:145,&quot;width&quot;:460}"/>
</p:tagLst>
</file>

<file path=ppt/tags/tag24.xml><?xml version="1.0" encoding="utf-8"?>
<p:tagLst xmlns:p="http://schemas.openxmlformats.org/presentationml/2006/main">
  <p:tag name="KSO_WM_DIAGRAM_VIRTUALLY_FRAME" val="{&quot;height&quot;:285,&quot;left&quot;:40,&quot;top&quot;:145,&quot;width&quot;:460}"/>
</p:tagLst>
</file>

<file path=ppt/tags/tag25.xml><?xml version="1.0" encoding="utf-8"?>
<p:tagLst xmlns:p="http://schemas.openxmlformats.org/presentationml/2006/main">
  <p:tag name="KSO_WM_DIAGRAM_VIRTUALLY_FRAME" val="{&quot;height&quot;:285,&quot;left&quot;:40,&quot;top&quot;:145,&quot;width&quot;:460}"/>
</p:tagLst>
</file>

<file path=ppt/tags/tag26.xml><?xml version="1.0" encoding="utf-8"?>
<p:tagLst xmlns:p="http://schemas.openxmlformats.org/presentationml/2006/main">
  <p:tag name="KSO_WM_DIAGRAM_VIRTUALLY_FRAME" val="{&quot;height&quot;:275,&quot;left&quot;:40,&quot;top&quot;:150,&quot;width&quot;:505}"/>
</p:tagLst>
</file>

<file path=ppt/tags/tag27.xml><?xml version="1.0" encoding="utf-8"?>
<p:tagLst xmlns:p="http://schemas.openxmlformats.org/presentationml/2006/main">
  <p:tag name="KSO_WM_DIAGRAM_VIRTUALLY_FRAME" val="{&quot;height&quot;:275,&quot;left&quot;:40,&quot;top&quot;:150,&quot;width&quot;:505}"/>
</p:tagLst>
</file>

<file path=ppt/tags/tag28.xml><?xml version="1.0" encoding="utf-8"?>
<p:tagLst xmlns:p="http://schemas.openxmlformats.org/presentationml/2006/main">
  <p:tag name="KSO_WM_DIAGRAM_VIRTUALLY_FRAME" val="{&quot;height&quot;:275,&quot;left&quot;:40,&quot;top&quot;:150,&quot;width&quot;:505}"/>
</p:tagLst>
</file>

<file path=ppt/tags/tag29.xml><?xml version="1.0" encoding="utf-8"?>
<p:tagLst xmlns:p="http://schemas.openxmlformats.org/presentationml/2006/main">
  <p:tag name="KSO_WM_DIAGRAM_VIRTUALLY_FRAME" val="{&quot;height&quot;:275,&quot;left&quot;:40,&quot;top&quot;:150,&quot;width&quot;:505}"/>
</p:tagLst>
</file>

<file path=ppt/tags/tag3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30.xml><?xml version="1.0" encoding="utf-8"?>
<p:tagLst xmlns:p="http://schemas.openxmlformats.org/presentationml/2006/main">
  <p:tag name="KSO_WM_DIAGRAM_VIRTUALLY_FRAME" val="{&quot;height&quot;:275,&quot;left&quot;:40,&quot;top&quot;:150,&quot;width&quot;:505}"/>
</p:tagLst>
</file>

<file path=ppt/tags/tag31.xml><?xml version="1.0" encoding="utf-8"?>
<p:tagLst xmlns:p="http://schemas.openxmlformats.org/presentationml/2006/main">
  <p:tag name="KSO_WM_DIAGRAM_VIRTUALLY_FRAME" val="{&quot;height&quot;:275,&quot;left&quot;:40,&quot;top&quot;:150,&quot;width&quot;:505}"/>
</p:tagLst>
</file>

<file path=ppt/tags/tag32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33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34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35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36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37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38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39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4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40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41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42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43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44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45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46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47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48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49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5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50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51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52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53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54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55.xml><?xml version="1.0" encoding="utf-8"?>
<p:tagLst xmlns:p="http://schemas.openxmlformats.org/presentationml/2006/main">
  <p:tag name="KSO_WM_DIAGRAM_VIRTUALLY_FRAME" val="{&quot;height&quot;:264.5,&quot;left&quot;:40,&quot;top&quot;:150,&quot;width&quot;:880}"/>
</p:tagLst>
</file>

<file path=ppt/tags/tag56.xml><?xml version="1.0" encoding="utf-8"?>
<p:tagLst xmlns:p="http://schemas.openxmlformats.org/presentationml/2006/main">
  <p:tag name="KSO_WM_DIAGRAM_VIRTUALLY_FRAME" val="{&quot;height&quot;:143,&quot;left&quot;:40,&quot;top&quot;:190,&quot;width&quot;:480}"/>
</p:tagLst>
</file>

<file path=ppt/tags/tag57.xml><?xml version="1.0" encoding="utf-8"?>
<p:tagLst xmlns:p="http://schemas.openxmlformats.org/presentationml/2006/main">
  <p:tag name="KSO_WM_DIAGRAM_VIRTUALLY_FRAME" val="{&quot;height&quot;:143,&quot;left&quot;:40,&quot;top&quot;:190,&quot;width&quot;:480}"/>
</p:tagLst>
</file>

<file path=ppt/tags/tag58.xml><?xml version="1.0" encoding="utf-8"?>
<p:tagLst xmlns:p="http://schemas.openxmlformats.org/presentationml/2006/main">
  <p:tag name="KSO_WM_DIAGRAM_VIRTUALLY_FRAME" val="{&quot;height&quot;:143,&quot;left&quot;:40,&quot;top&quot;:190,&quot;width&quot;:480}"/>
</p:tagLst>
</file>

<file path=ppt/tags/tag59.xml><?xml version="1.0" encoding="utf-8"?>
<p:tagLst xmlns:p="http://schemas.openxmlformats.org/presentationml/2006/main">
  <p:tag name="KSO_WM_DIAGRAM_VIRTUALLY_FRAME" val="{&quot;height&quot;:143,&quot;left&quot;:40,&quot;top&quot;:190,&quot;width&quot;:480}"/>
</p:tagLst>
</file>

<file path=ppt/tags/tag6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60.xml><?xml version="1.0" encoding="utf-8"?>
<p:tagLst xmlns:p="http://schemas.openxmlformats.org/presentationml/2006/main">
  <p:tag name="KSO_WM_DIAGRAM_VIRTUALLY_FRAME" val="{&quot;height&quot;:143,&quot;left&quot;:40,&quot;top&quot;:190,&quot;width&quot;:480}"/>
</p:tagLst>
</file>

<file path=ppt/tags/tag61.xml><?xml version="1.0" encoding="utf-8"?>
<p:tagLst xmlns:p="http://schemas.openxmlformats.org/presentationml/2006/main">
  <p:tag name="KSO_WM_DIAGRAM_VIRTUALLY_FRAME" val="{&quot;height&quot;:143,&quot;left&quot;:40,&quot;top&quot;:190,&quot;width&quot;:480}"/>
</p:tagLst>
</file>

<file path=ppt/tags/tag62.xml><?xml version="1.0" encoding="utf-8"?>
<p:tagLst xmlns:p="http://schemas.openxmlformats.org/presentationml/2006/main">
  <p:tag name="KSO_WM_DIAGRAM_VIRTUALLY_FRAME" val="{&quot;height&quot;:143,&quot;left&quot;:40,&quot;top&quot;:190,&quot;width&quot;:480}"/>
</p:tagLst>
</file>

<file path=ppt/tags/tag63.xml><?xml version="1.0" encoding="utf-8"?>
<p:tagLst xmlns:p="http://schemas.openxmlformats.org/presentationml/2006/main">
  <p:tag name="KSO_WM_DIAGRAM_VIRTUALLY_FRAME" val="{&quot;height&quot;:143,&quot;left&quot;:40,&quot;top&quot;:190,&quot;width&quot;:480}"/>
</p:tagLst>
</file>

<file path=ppt/tags/tag64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65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66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67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68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69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7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70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71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72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73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74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75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76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77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78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79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8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80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81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82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83.xml><?xml version="1.0" encoding="utf-8"?>
<p:tagLst xmlns:p="http://schemas.openxmlformats.org/presentationml/2006/main">
  <p:tag name="KSO_WM_DIAGRAM_VIRTUALLY_FRAME" val="{&quot;height&quot;:335,&quot;left&quot;:40,&quot;top&quot;:130,&quot;width&quot;:880}"/>
</p:tagLst>
</file>

<file path=ppt/tags/tag84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85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86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87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88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89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9.xml><?xml version="1.0" encoding="utf-8"?>
<p:tagLst xmlns:p="http://schemas.openxmlformats.org/presentationml/2006/main">
  <p:tag name="KSO_WM_DIAGRAM_VIRTUALLY_FRAME" val="{&quot;height&quot;:245,&quot;left&quot;:40,&quot;top&quot;:170,&quot;width&quot;:880}"/>
</p:tagLst>
</file>

<file path=ppt/tags/tag90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91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92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93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94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95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96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97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98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ags/tag99.xml><?xml version="1.0" encoding="utf-8"?>
<p:tagLst xmlns:p="http://schemas.openxmlformats.org/presentationml/2006/main">
  <p:tag name="KSO_WM_DIAGRAM_VIRTUALLY_FRAME" val="{&quot;height&quot;:180,&quot;left&quot;:40,&quot;top&quot;:160,&quot;width&quot;:44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6144</Words>
  <Application>WPS 演示</Application>
  <PresentationFormat/>
  <Paragraphs>559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Arial</vt:lpstr>
      <vt:lpstr>宋体</vt:lpstr>
      <vt:lpstr>Wingdings</vt:lpstr>
      <vt:lpstr>Arial</vt:lpstr>
      <vt:lpstr>Noto Sans SC</vt:lpstr>
      <vt:lpstr>Poppins</vt:lpstr>
      <vt:lpstr>Segoe Print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绿洲骆驼</cp:lastModifiedBy>
  <cp:revision>10</cp:revision>
  <dcterms:created xsi:type="dcterms:W3CDTF">2026-08-03T02:51:00Z</dcterms:created>
  <dcterms:modified xsi:type="dcterms:W3CDTF">2026-08-03T09:15:48Z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{"Label":"1","ContentProducer":"001191110102MACQD9K64010000","ProduceID":"7669632015830502698","ReservedCode1":"","ContentPropagator":"","PropagateID":"","ReservedCode2":""}</vt:lpwstr>
  </property>
  <property fmtid="{D5CDD505-2E9C-101B-9397-08002B2CF9AE}" pid="3" name="ICV">
    <vt:lpwstr>32201246FADF450598597B8A927372BF_13</vt:lpwstr>
  </property>
  <property fmtid="{D5CDD505-2E9C-101B-9397-08002B2CF9AE}" pid="4" name="KSOProductBuildVer">
    <vt:lpwstr>2052-12.1.0.28043</vt:lpwstr>
  </property>
</Properties>
</file>