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60" r:id="rId2"/>
    <p:sldId id="262" r:id="rId3"/>
    <p:sldId id="258" r:id="rId4"/>
    <p:sldId id="265" r:id="rId5"/>
    <p:sldId id="263" r:id="rId6"/>
    <p:sldId id="324" r:id="rId7"/>
    <p:sldId id="325" r:id="rId8"/>
    <p:sldId id="326" r:id="rId9"/>
    <p:sldId id="264" r:id="rId10"/>
    <p:sldId id="270" r:id="rId11"/>
    <p:sldId id="271" r:id="rId12"/>
    <p:sldId id="272" r:id="rId13"/>
    <p:sldId id="266" r:id="rId14"/>
    <p:sldId id="323" r:id="rId15"/>
  </p:sldIdLst>
  <p:sldSz cx="12192000" cy="6858000"/>
  <p:notesSz cx="6797675" cy="9926638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2" userDrawn="1">
          <p15:clr>
            <a:srgbClr val="A4A3A4"/>
          </p15:clr>
        </p15:guide>
        <p15:guide id="2" pos="382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8B7"/>
    <a:srgbClr val="FFFF00"/>
    <a:srgbClr val="E6F0FE"/>
    <a:srgbClr val="44546A"/>
    <a:srgbClr val="4E5D72"/>
    <a:srgbClr val="169A6B"/>
    <a:srgbClr val="DC82B6"/>
    <a:srgbClr val="C1D5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103" d="100"/>
          <a:sy n="103" d="100"/>
        </p:scale>
        <p:origin x="114" y="210"/>
      </p:cViewPr>
      <p:guideLst>
        <p:guide orient="horz" pos="2182"/>
        <p:guide pos="382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25C5E3-89A0-4944-A476-CFB5247418D5}" type="datetimeFigureOut">
              <a:rPr lang="zh-CN" altLang="en-US" smtClean="0"/>
              <a:t>2026/2/27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002C6B-A9FB-4207-9005-FB8150C4561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C59FBB-0FC5-4DD3-8EFD-A6E1E01B0CC9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C59FBB-0FC5-4DD3-8EFD-A6E1E01B0CC9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C59FBB-0FC5-4DD3-8EFD-A6E1E01B0CC9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C59FBB-0FC5-4DD3-8EFD-A6E1E01B0CC9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C59FBB-0FC5-4DD3-8EFD-A6E1E01B0CC9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C59FBB-0FC5-4DD3-8EFD-A6E1E01B0CC9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C59FBB-0FC5-4DD3-8EFD-A6E1E01B0CC9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C59FBB-0FC5-4DD3-8EFD-A6E1E01B0CC9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81897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C59FBB-0FC5-4DD3-8EFD-A6E1E01B0CC9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27044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C59FBB-0FC5-4DD3-8EFD-A6E1E01B0CC9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55642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C59FBB-0FC5-4DD3-8EFD-A6E1E01B0CC9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C59FBB-0FC5-4DD3-8EFD-A6E1E01B0CC9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97A39-779B-406F-90D3-B80FDA1ADC65}" type="datetimeFigureOut">
              <a:rPr lang="zh-CN" altLang="en-US" smtClean="0"/>
              <a:t>2026/2/27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7A35E-98B7-4B44-8A10-DBA09A9D0AC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97A39-779B-406F-90D3-B80FDA1ADC65}" type="datetimeFigureOut">
              <a:rPr lang="zh-CN" altLang="en-US" smtClean="0"/>
              <a:t>2026/2/27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7A35E-98B7-4B44-8A10-DBA09A9D0AC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97A39-779B-406F-90D3-B80FDA1ADC65}" type="datetimeFigureOut">
              <a:rPr lang="zh-CN" altLang="en-US" smtClean="0"/>
              <a:t>2026/2/27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7A35E-98B7-4B44-8A10-DBA09A9D0AC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97A39-779B-406F-90D3-B80FDA1ADC65}" type="datetimeFigureOut">
              <a:rPr lang="zh-CN" altLang="en-US" smtClean="0"/>
              <a:t>2026/2/27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7A35E-98B7-4B44-8A10-DBA09A9D0AC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97A39-779B-406F-90D3-B80FDA1ADC65}" type="datetimeFigureOut">
              <a:rPr lang="zh-CN" altLang="en-US" smtClean="0"/>
              <a:t>2026/2/27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7A35E-98B7-4B44-8A10-DBA09A9D0AC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97A39-779B-406F-90D3-B80FDA1ADC65}" type="datetimeFigureOut">
              <a:rPr lang="zh-CN" altLang="en-US" smtClean="0"/>
              <a:t>2026/2/27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7A35E-98B7-4B44-8A10-DBA09A9D0AC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97A39-779B-406F-90D3-B80FDA1ADC65}" type="datetimeFigureOut">
              <a:rPr lang="zh-CN" altLang="en-US" smtClean="0"/>
              <a:t>2026/2/27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7A35E-98B7-4B44-8A10-DBA09A9D0AC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97A39-779B-406F-90D3-B80FDA1ADC65}" type="datetimeFigureOut">
              <a:rPr lang="zh-CN" altLang="en-US" smtClean="0"/>
              <a:t>2026/2/27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7A35E-98B7-4B44-8A10-DBA09A9D0AC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97A39-779B-406F-90D3-B80FDA1ADC65}" type="datetimeFigureOut">
              <a:rPr lang="zh-CN" altLang="en-US" smtClean="0"/>
              <a:t>2026/2/27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7A35E-98B7-4B44-8A10-DBA09A9D0AC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97A39-779B-406F-90D3-B80FDA1ADC65}" type="datetimeFigureOut">
              <a:rPr lang="zh-CN" altLang="en-US" smtClean="0"/>
              <a:t>2026/2/27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7A35E-98B7-4B44-8A10-DBA09A9D0AC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97A39-779B-406F-90D3-B80FDA1ADC65}" type="datetimeFigureOut">
              <a:rPr lang="zh-CN" altLang="en-US" smtClean="0"/>
              <a:t>2026/2/27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7A35E-98B7-4B44-8A10-DBA09A9D0AC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B97A39-779B-406F-90D3-B80FDA1ADC65}" type="datetimeFigureOut">
              <a:rPr lang="zh-CN" altLang="en-US" smtClean="0"/>
              <a:t>2026/2/27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B7A35E-98B7-4B44-8A10-DBA09A9D0AC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5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5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5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17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5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3.pn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microsoft.com/office/2007/relationships/hdphoto" Target="../media/hdphoto1.wdp"/><Relationship Id="rId4" Type="http://schemas.openxmlformats.org/officeDocument/2006/relationships/image" Target="../media/image5.sv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5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3.pn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10" Type="http://schemas.openxmlformats.org/officeDocument/2006/relationships/image" Target="../media/image16.jpeg"/><Relationship Id="rId4" Type="http://schemas.openxmlformats.org/officeDocument/2006/relationships/image" Target="../media/image5.svg"/><Relationship Id="rId9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5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5.sv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5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C:/Users/张旭/Desktop/PPT素材/北科建集团PPTv2_画板 1.png北科建集团PPTv2_画板 1"/>
          <p:cNvPicPr>
            <a:picLocks noChangeAspect="1"/>
          </p:cNvPicPr>
          <p:nvPr/>
        </p:nvPicPr>
        <p:blipFill>
          <a:blip r:embed="rId2" cstate="screen"/>
          <a:srcRect t="10" b="1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0" y="5440045"/>
            <a:ext cx="12191365" cy="1417955"/>
          </a:xfrm>
          <a:prstGeom prst="rect">
            <a:avLst/>
          </a:prstGeom>
          <a:solidFill>
            <a:srgbClr val="0068B7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 descr="北科建集团PPTv2-07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0" y="4527550"/>
            <a:ext cx="12192000" cy="91249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-17782" y="1733193"/>
            <a:ext cx="12191999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5400" b="1" dirty="0">
                <a:solidFill>
                  <a:srgbClr val="0068B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领秀慧谷</a:t>
            </a:r>
            <a:r>
              <a:rPr lang="en-US" altLang="zh-CN" sz="5400" b="1" dirty="0">
                <a:solidFill>
                  <a:srgbClr val="0068B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5400" b="1" dirty="0">
                <a:solidFill>
                  <a:srgbClr val="0068B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栋养老</a:t>
            </a:r>
            <a:r>
              <a:rPr lang="zh-CN" altLang="en-US" sz="5400" b="1" dirty="0" smtClean="0">
                <a:solidFill>
                  <a:srgbClr val="0068B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项目基本情况介绍</a:t>
            </a:r>
            <a:endParaRPr lang="en-US" altLang="zh-CN" sz="5400" b="1" dirty="0" smtClean="0">
              <a:solidFill>
                <a:srgbClr val="0068B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064000" y="587883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2026</a:t>
            </a:r>
            <a:r>
              <a:rPr lang="zh-CN" altLang="en-US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年</a:t>
            </a:r>
            <a:r>
              <a:rPr lang="en-US" altLang="zh-CN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月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938530" y="418465"/>
            <a:ext cx="6292694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250" b="1" dirty="0">
                <a:solidFill>
                  <a:srgbClr val="0068B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基本情况</a:t>
            </a:r>
            <a:r>
              <a:rPr lang="en-US" altLang="zh-CN" sz="2250" b="1" dirty="0">
                <a:solidFill>
                  <a:srgbClr val="0068B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||</a:t>
            </a:r>
            <a:r>
              <a:rPr lang="zh-CN" altLang="en-US" sz="2250" b="1" dirty="0" smtClean="0">
                <a:solidFill>
                  <a:srgbClr val="0068B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历史沿革</a:t>
            </a:r>
            <a:r>
              <a:rPr lang="en-US" altLang="zh-CN" sz="2250" b="1" dirty="0" smtClean="0">
                <a:solidFill>
                  <a:srgbClr val="0068B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||</a:t>
            </a:r>
            <a:r>
              <a:rPr lang="zh-CN" altLang="en-US" sz="2250" b="1" dirty="0" smtClean="0">
                <a:solidFill>
                  <a:srgbClr val="0068B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规划手续</a:t>
            </a:r>
            <a:r>
              <a:rPr lang="en-US" altLang="zh-CN" sz="2250" b="1" dirty="0" smtClean="0">
                <a:solidFill>
                  <a:srgbClr val="0068B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||</a:t>
            </a:r>
            <a:r>
              <a:rPr lang="zh-CN" altLang="en-US" sz="2250" b="1" dirty="0" smtClean="0">
                <a:solidFill>
                  <a:srgbClr val="0068B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规划意见复函</a:t>
            </a:r>
            <a:endParaRPr lang="zh-CN" altLang="en-US" sz="2250" b="1" dirty="0">
              <a:solidFill>
                <a:srgbClr val="0068B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6" name="图形 15"/>
          <p:cNvPicPr>
            <a:picLocks noChangeAspect="1"/>
          </p:cNvPicPr>
          <p:nvPr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016490" y="387985"/>
            <a:ext cx="1718945" cy="34734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-12700" y="403860"/>
            <a:ext cx="828040" cy="471805"/>
          </a:xfrm>
          <a:prstGeom prst="rect">
            <a:avLst/>
          </a:prstGeom>
          <a:solidFill>
            <a:srgbClr val="F095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0" y="6454140"/>
            <a:ext cx="12191365" cy="403860"/>
          </a:xfrm>
          <a:prstGeom prst="rect">
            <a:avLst/>
          </a:prstGeom>
          <a:solidFill>
            <a:srgbClr val="0068B7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413385" y="866775"/>
            <a:ext cx="11322685" cy="1476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p"/>
              <a:defRPr/>
            </a:pPr>
            <a:r>
              <a:rPr lang="en-US" altLang="zh-CN" sz="2000" b="1" dirty="0" smtClean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2014</a:t>
            </a:r>
            <a:r>
              <a:rPr lang="zh-CN" altLang="en-US" sz="2000" b="1" dirty="0" smtClean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年</a:t>
            </a:r>
            <a:r>
              <a:rPr lang="en-US" altLang="zh-CN" sz="2000" b="1" dirty="0" smtClean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8</a:t>
            </a:r>
            <a:r>
              <a:rPr lang="zh-CN" altLang="en-US" sz="2000" b="1" dirty="0" smtClean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月，北京市规委出具本项目所处的</a:t>
            </a:r>
            <a:r>
              <a:rPr lang="en-US" altLang="zh-CN" sz="2000" b="1" dirty="0" smtClean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D</a:t>
            </a:r>
            <a:r>
              <a:rPr lang="zh-CN" altLang="en-US" sz="2000" b="1" dirty="0" smtClean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区规划意见复函，复函明确</a:t>
            </a:r>
            <a:r>
              <a:rPr lang="en-US" altLang="zh-CN" sz="2000" b="1" dirty="0" smtClean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D</a:t>
            </a:r>
            <a:r>
              <a:rPr lang="zh-CN" altLang="en-US" sz="2000" b="1" dirty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区建筑使用性质为</a:t>
            </a:r>
            <a:r>
              <a:rPr lang="zh-CN" altLang="en-US" sz="2000" b="1" dirty="0" smtClean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住宅、居住公共服务设施，用地性质为一类居住用地。</a:t>
            </a:r>
            <a:r>
              <a:rPr lang="en-US" altLang="zh-CN" sz="2000" b="1" dirty="0" smtClean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D1</a:t>
            </a:r>
            <a:r>
              <a:rPr lang="zh-CN" altLang="en-US" sz="2000" b="1" dirty="0" smtClean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区地上面积</a:t>
            </a:r>
            <a:r>
              <a:rPr lang="en-US" altLang="zh-CN" sz="2000" b="1" dirty="0" smtClean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12.24</a:t>
            </a:r>
            <a:r>
              <a:rPr lang="zh-CN" altLang="en-US" sz="2000" b="1" dirty="0" smtClean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万㎡，住宅</a:t>
            </a:r>
            <a:r>
              <a:rPr lang="en-US" altLang="zh-CN" sz="2000" b="1" dirty="0" smtClean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11.05</a:t>
            </a:r>
            <a:r>
              <a:rPr lang="zh-CN" altLang="en-US" sz="2000" b="1" dirty="0" smtClean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万㎡，公共服务</a:t>
            </a:r>
            <a:r>
              <a:rPr lang="en-US" altLang="zh-CN" sz="2000" b="1" dirty="0" smtClean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1.17</a:t>
            </a:r>
            <a:r>
              <a:rPr lang="zh-CN" altLang="en-US" sz="2000" b="1" dirty="0" smtClean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万㎡。</a:t>
            </a:r>
            <a:endParaRPr lang="en-US" altLang="zh-CN" sz="2000" b="1" dirty="0">
              <a:solidFill>
                <a:schemeClr val="tx2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0" name="幻灯片编号占位符 1"/>
          <p:cNvSpPr txBox="1"/>
          <p:nvPr/>
        </p:nvSpPr>
        <p:spPr>
          <a:xfrm>
            <a:off x="11781351" y="6453341"/>
            <a:ext cx="459862" cy="404660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C585067-23E6-4361-870B-5635C828C165}" type="slidenum">
              <a:rPr lang="zh-CN" altLang="en-US" sz="1600" smtClean="0"/>
              <a:t>10</a:t>
            </a:fld>
            <a:endParaRPr lang="zh-CN" altLang="en-US" sz="1600" dirty="0"/>
          </a:p>
        </p:txBody>
      </p:sp>
      <p:sp>
        <p:nvSpPr>
          <p:cNvPr id="20" name="文本框 19"/>
          <p:cNvSpPr txBox="1"/>
          <p:nvPr/>
        </p:nvSpPr>
        <p:spPr>
          <a:xfrm>
            <a:off x="163231" y="415962"/>
            <a:ext cx="543334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25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</a:t>
            </a:r>
            <a:endParaRPr lang="zh-CN" altLang="en-US" sz="225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1135997" y="2424900"/>
            <a:ext cx="9920006" cy="3963339"/>
            <a:chOff x="440235" y="1579481"/>
            <a:chExt cx="10949815" cy="4547718"/>
          </a:xfrm>
        </p:grpSpPr>
        <p:grpSp>
          <p:nvGrpSpPr>
            <p:cNvPr id="7" name="组合 6"/>
            <p:cNvGrpSpPr/>
            <p:nvPr/>
          </p:nvGrpSpPr>
          <p:grpSpPr>
            <a:xfrm>
              <a:off x="440235" y="1629818"/>
              <a:ext cx="7025885" cy="4487929"/>
              <a:chOff x="440235" y="1629818"/>
              <a:chExt cx="7025885" cy="4487929"/>
            </a:xfrm>
          </p:grpSpPr>
          <p:pic>
            <p:nvPicPr>
              <p:cNvPr id="2" name="图片 1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40235" y="1629818"/>
                <a:ext cx="3754944" cy="4476018"/>
              </a:xfrm>
              <a:prstGeom prst="rect">
                <a:avLst/>
              </a:prstGeom>
            </p:spPr>
          </p:pic>
          <p:pic>
            <p:nvPicPr>
              <p:cNvPr id="3" name="图片 2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323425" y="1629818"/>
                <a:ext cx="3142695" cy="4487929"/>
              </a:xfrm>
              <a:prstGeom prst="rect">
                <a:avLst/>
              </a:prstGeom>
            </p:spPr>
          </p:pic>
        </p:grpSp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603243" y="1579481"/>
              <a:ext cx="3786807" cy="4547718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938530" y="418465"/>
            <a:ext cx="6740084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250" b="1" dirty="0">
                <a:solidFill>
                  <a:srgbClr val="0068B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基本情况</a:t>
            </a:r>
            <a:r>
              <a:rPr lang="en-US" altLang="zh-CN" sz="2250" b="1" dirty="0">
                <a:solidFill>
                  <a:srgbClr val="0068B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||</a:t>
            </a:r>
            <a:r>
              <a:rPr lang="zh-CN" altLang="en-US" sz="2250" b="1" dirty="0" smtClean="0">
                <a:solidFill>
                  <a:srgbClr val="0068B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历史沿革</a:t>
            </a:r>
            <a:r>
              <a:rPr lang="en-US" altLang="zh-CN" sz="2250" b="1" dirty="0" smtClean="0">
                <a:solidFill>
                  <a:srgbClr val="0068B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||</a:t>
            </a:r>
            <a:r>
              <a:rPr lang="zh-CN" altLang="en-US" sz="2250" b="1" dirty="0" smtClean="0">
                <a:solidFill>
                  <a:srgbClr val="0068B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规划手续</a:t>
            </a:r>
            <a:r>
              <a:rPr lang="en-US" altLang="zh-CN" sz="2250" b="1" dirty="0" smtClean="0">
                <a:solidFill>
                  <a:srgbClr val="0068B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||</a:t>
            </a:r>
            <a:r>
              <a:rPr lang="zh-CN" altLang="en-US" sz="2250" b="1" dirty="0" smtClean="0">
                <a:solidFill>
                  <a:srgbClr val="0068B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规划意见复函</a:t>
            </a:r>
            <a:endParaRPr lang="zh-CN" altLang="en-US" sz="2250" b="1" dirty="0">
              <a:solidFill>
                <a:srgbClr val="0068B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6" name="图形 15"/>
          <p:cNvPicPr>
            <a:picLocks noChangeAspect="1"/>
          </p:cNvPicPr>
          <p:nvPr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016490" y="387985"/>
            <a:ext cx="1718945" cy="34734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-12700" y="403860"/>
            <a:ext cx="828040" cy="471805"/>
          </a:xfrm>
          <a:prstGeom prst="rect">
            <a:avLst/>
          </a:prstGeom>
          <a:solidFill>
            <a:srgbClr val="F095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0" y="6366510"/>
            <a:ext cx="12191365" cy="491490"/>
          </a:xfrm>
          <a:prstGeom prst="rect">
            <a:avLst/>
          </a:prstGeom>
          <a:solidFill>
            <a:srgbClr val="0068B7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163231" y="866646"/>
            <a:ext cx="11804986" cy="14333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p"/>
              <a:defRPr/>
            </a:pPr>
            <a:r>
              <a:rPr lang="en-US" altLang="zh-CN" sz="2000" b="1" dirty="0" smtClean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2014</a:t>
            </a:r>
            <a:r>
              <a:rPr lang="zh-CN" altLang="en-US" sz="2000" b="1" dirty="0" smtClean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年</a:t>
            </a:r>
            <a:r>
              <a:rPr lang="en-US" altLang="zh-CN" sz="2000" b="1" dirty="0" smtClean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11</a:t>
            </a:r>
            <a:r>
              <a:rPr lang="zh-CN" altLang="en-US" sz="2000" b="1" dirty="0" smtClean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月</a:t>
            </a:r>
            <a:r>
              <a:rPr lang="en-US" altLang="zh-CN" sz="2000" b="1" dirty="0" smtClean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24</a:t>
            </a:r>
            <a:r>
              <a:rPr lang="zh-CN" altLang="en-US" sz="2000" b="1" dirty="0" smtClean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日，北京市规委出具建设工程规划许可证。工程规划许可证中</a:t>
            </a:r>
            <a:r>
              <a:rPr lang="en-US" altLang="zh-CN" sz="2000" b="1" dirty="0" smtClean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17-20</a:t>
            </a:r>
            <a:r>
              <a:rPr lang="zh-CN" altLang="en-US" sz="2000" b="1" dirty="0" smtClean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号</a:t>
            </a:r>
            <a:r>
              <a:rPr lang="zh-CN" altLang="en-US" sz="2000" b="1" dirty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楼性质为住宅、商业及设备用房。</a:t>
            </a:r>
            <a:r>
              <a:rPr lang="zh-CN" altLang="en-US" sz="2000" b="1" dirty="0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特别告知事项中明确注明“项目建成后其建筑功能、类型应符合北京市人民政府签报（</a:t>
            </a:r>
            <a:r>
              <a:rPr lang="en-US" altLang="zh-CN" sz="2000" b="1" dirty="0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〔2013〕-90022</a:t>
            </a:r>
            <a:r>
              <a:rPr lang="zh-CN" altLang="en-US" sz="2000" b="1" dirty="0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号）相关要求”。</a:t>
            </a:r>
            <a:endParaRPr lang="en-US" altLang="zh-CN" sz="2000" b="1" dirty="0">
              <a:solidFill>
                <a:srgbClr val="C0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0" name="幻灯片编号占位符 1"/>
          <p:cNvSpPr txBox="1"/>
          <p:nvPr/>
        </p:nvSpPr>
        <p:spPr>
          <a:xfrm>
            <a:off x="11781351" y="6453341"/>
            <a:ext cx="459862" cy="404660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C585067-23E6-4361-870B-5635C828C165}" type="slidenum">
              <a:rPr lang="zh-CN" altLang="en-US" sz="1600" smtClean="0"/>
              <a:t>11</a:t>
            </a:fld>
            <a:endParaRPr lang="zh-CN" altLang="en-US" sz="1600" dirty="0"/>
          </a:p>
        </p:txBody>
      </p:sp>
      <p:sp>
        <p:nvSpPr>
          <p:cNvPr id="20" name="文本框 19"/>
          <p:cNvSpPr txBox="1"/>
          <p:nvPr/>
        </p:nvSpPr>
        <p:spPr>
          <a:xfrm>
            <a:off x="163231" y="415962"/>
            <a:ext cx="543334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25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</a:t>
            </a:r>
            <a:endParaRPr lang="zh-CN" altLang="en-US" sz="225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1697964" y="2672855"/>
            <a:ext cx="8590163" cy="3320786"/>
            <a:chOff x="-65824" y="1777782"/>
            <a:chExt cx="10612496" cy="4403207"/>
          </a:xfrm>
        </p:grpSpPr>
        <p:pic>
          <p:nvPicPr>
            <p:cNvPr id="12" name="图片 11"/>
            <p:cNvPicPr>
              <a:picLocks noChangeAspect="1"/>
            </p:cNvPicPr>
            <p:nvPr/>
          </p:nvPicPr>
          <p:blipFill rotWithShape="1">
            <a:blip r:embed="rId5"/>
            <a:srcRect l="4131" r="8021"/>
            <a:stretch>
              <a:fillRect/>
            </a:stretch>
          </p:blipFill>
          <p:spPr>
            <a:xfrm>
              <a:off x="3037065" y="1968195"/>
              <a:ext cx="3906176" cy="4212794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-65824" y="1777782"/>
              <a:ext cx="2886140" cy="4245182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057748" y="1883431"/>
              <a:ext cx="3488924" cy="4107146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938530" y="418465"/>
            <a:ext cx="5027264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250" b="1" dirty="0">
                <a:solidFill>
                  <a:srgbClr val="0068B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基本情况</a:t>
            </a:r>
            <a:r>
              <a:rPr lang="en-US" altLang="zh-CN" sz="2250" b="1" dirty="0">
                <a:solidFill>
                  <a:srgbClr val="0068B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||</a:t>
            </a:r>
            <a:r>
              <a:rPr lang="zh-CN" altLang="en-US" sz="2250" b="1" dirty="0" smtClean="0">
                <a:solidFill>
                  <a:srgbClr val="0068B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历史沿革</a:t>
            </a:r>
            <a:r>
              <a:rPr lang="en-US" altLang="zh-CN" sz="2250" b="1" dirty="0" smtClean="0">
                <a:solidFill>
                  <a:srgbClr val="0068B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||</a:t>
            </a:r>
            <a:r>
              <a:rPr lang="zh-CN" altLang="en-US" sz="2250" b="1" dirty="0" smtClean="0">
                <a:solidFill>
                  <a:srgbClr val="0068B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后续事项</a:t>
            </a:r>
            <a:endParaRPr lang="zh-CN" altLang="en-US" sz="2250" b="1" dirty="0">
              <a:solidFill>
                <a:srgbClr val="0068B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6" name="图形 15"/>
          <p:cNvPicPr>
            <a:picLocks noChangeAspect="1"/>
          </p:cNvPicPr>
          <p:nvPr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016490" y="387985"/>
            <a:ext cx="1718945" cy="34734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-12700" y="403860"/>
            <a:ext cx="828040" cy="471805"/>
          </a:xfrm>
          <a:prstGeom prst="rect">
            <a:avLst/>
          </a:prstGeom>
          <a:solidFill>
            <a:srgbClr val="F095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0" y="6246000"/>
            <a:ext cx="12191365" cy="612000"/>
          </a:xfrm>
          <a:prstGeom prst="rect">
            <a:avLst/>
          </a:prstGeom>
          <a:solidFill>
            <a:srgbClr val="0068B7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163231" y="866646"/>
            <a:ext cx="1180498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p"/>
              <a:defRPr/>
            </a:pPr>
            <a:r>
              <a:rPr lang="zh-CN" altLang="en-US" sz="2000" b="1" dirty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项目报批报建及取得相关行政许可情况</a:t>
            </a:r>
          </a:p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zh-CN" altLang="en-US" sz="2000" b="1" dirty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</a:t>
            </a:r>
            <a:r>
              <a:rPr lang="en-US" altLang="zh-CN" sz="2000" b="1" dirty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2015</a:t>
            </a:r>
            <a:r>
              <a:rPr lang="zh-CN" altLang="en-US" sz="2000" b="1" dirty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年</a:t>
            </a:r>
            <a:r>
              <a:rPr lang="en-US" altLang="zh-CN" sz="2000" b="1" dirty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3</a:t>
            </a:r>
            <a:r>
              <a:rPr lang="zh-CN" altLang="en-US" sz="2000" b="1" dirty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月</a:t>
            </a:r>
            <a:r>
              <a:rPr lang="en-US" altLang="zh-CN" sz="2000" b="1" dirty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18</a:t>
            </a:r>
            <a:r>
              <a:rPr lang="zh-CN" altLang="en-US" sz="2000" b="1" dirty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日，项目取得</a:t>
            </a:r>
            <a:r>
              <a:rPr lang="en-US" altLang="zh-CN" sz="2000" b="1" dirty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《</a:t>
            </a:r>
            <a:r>
              <a:rPr lang="zh-CN" altLang="en-US" sz="2000" b="1" dirty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建设工程施工许可证</a:t>
            </a:r>
            <a:r>
              <a:rPr lang="en-US" altLang="zh-CN" sz="2000" b="1" dirty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》</a:t>
            </a:r>
            <a:r>
              <a:rPr lang="zh-CN" altLang="en-US" sz="2000" b="1" dirty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（</a:t>
            </a:r>
            <a:r>
              <a:rPr lang="en-US" altLang="zh-CN" sz="2000" b="1" dirty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〔2015〕</a:t>
            </a:r>
            <a:r>
              <a:rPr lang="zh-CN" altLang="en-US" sz="2000" b="1" dirty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施</a:t>
            </a:r>
            <a:r>
              <a:rPr lang="en-US" altLang="zh-CN" sz="2000" b="1" dirty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〔</a:t>
            </a:r>
            <a:r>
              <a:rPr lang="zh-CN" altLang="en-US" sz="2000" b="1" dirty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昌</a:t>
            </a:r>
            <a:r>
              <a:rPr lang="en-US" altLang="zh-CN" sz="2000" b="1" dirty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〕</a:t>
            </a:r>
            <a:r>
              <a:rPr lang="zh-CN" altLang="en-US" sz="2000" b="1" dirty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建字</a:t>
            </a:r>
            <a:r>
              <a:rPr lang="en-US" altLang="zh-CN" sz="2000" b="1" dirty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0013</a:t>
            </a:r>
            <a:r>
              <a:rPr lang="zh-CN" altLang="en-US" sz="2000" b="1" dirty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号）。</a:t>
            </a:r>
          </a:p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zh-CN" altLang="en-US" sz="2000" b="1" dirty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</a:t>
            </a:r>
            <a:r>
              <a:rPr lang="en-US" altLang="zh-CN" sz="2000" b="1" dirty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2016</a:t>
            </a:r>
            <a:r>
              <a:rPr lang="zh-CN" altLang="en-US" sz="2000" b="1" dirty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年</a:t>
            </a:r>
            <a:r>
              <a:rPr lang="en-US" altLang="zh-CN" sz="2000" b="1" dirty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11</a:t>
            </a:r>
            <a:r>
              <a:rPr lang="zh-CN" altLang="en-US" sz="2000" b="1" dirty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月</a:t>
            </a:r>
            <a:r>
              <a:rPr lang="en-US" altLang="zh-CN" sz="2000" b="1" dirty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30</a:t>
            </a:r>
            <a:r>
              <a:rPr lang="zh-CN" altLang="en-US" sz="2000" b="1" dirty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日，项目取得竣工备案</a:t>
            </a:r>
            <a:r>
              <a:rPr lang="zh-CN" altLang="en-US" sz="2000" b="1" dirty="0" smtClean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lang="en-US" altLang="zh-CN" sz="2000" b="1" dirty="0">
              <a:solidFill>
                <a:srgbClr val="C0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0" name="幻灯片编号占位符 1"/>
          <p:cNvSpPr txBox="1"/>
          <p:nvPr/>
        </p:nvSpPr>
        <p:spPr>
          <a:xfrm>
            <a:off x="11781351" y="6453341"/>
            <a:ext cx="459862" cy="404660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C585067-23E6-4361-870B-5635C828C165}" type="slidenum">
              <a:rPr lang="zh-CN" altLang="en-US" sz="1600" smtClean="0"/>
              <a:t>12</a:t>
            </a:fld>
            <a:endParaRPr lang="zh-CN" altLang="en-US" sz="1600" dirty="0"/>
          </a:p>
        </p:txBody>
      </p:sp>
      <p:sp>
        <p:nvSpPr>
          <p:cNvPr id="20" name="文本框 19"/>
          <p:cNvSpPr txBox="1"/>
          <p:nvPr/>
        </p:nvSpPr>
        <p:spPr>
          <a:xfrm>
            <a:off x="163231" y="415962"/>
            <a:ext cx="543334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25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</a:t>
            </a:r>
            <a:endParaRPr lang="zh-CN" altLang="en-US" sz="225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47453" y="2516244"/>
            <a:ext cx="2678469" cy="355748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84704" y="2516243"/>
            <a:ext cx="2597027" cy="36905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938530" y="418465"/>
            <a:ext cx="5157470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250" b="1" dirty="0">
                <a:solidFill>
                  <a:srgbClr val="0068B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基本情况</a:t>
            </a:r>
            <a:r>
              <a:rPr lang="en-US" altLang="zh-CN" sz="2250" b="1" dirty="0">
                <a:solidFill>
                  <a:srgbClr val="0068B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||</a:t>
            </a:r>
            <a:r>
              <a:rPr lang="zh-CN" altLang="en-US" sz="2250" b="1" dirty="0" smtClean="0">
                <a:solidFill>
                  <a:srgbClr val="0068B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历史沿革</a:t>
            </a:r>
            <a:r>
              <a:rPr lang="en-US" altLang="zh-CN" sz="2250" b="1" dirty="0" smtClean="0">
                <a:solidFill>
                  <a:srgbClr val="0068B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||</a:t>
            </a:r>
            <a:r>
              <a:rPr lang="zh-CN" altLang="en-US" sz="2250" b="1" dirty="0" smtClean="0">
                <a:solidFill>
                  <a:srgbClr val="0068B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不动产权证</a:t>
            </a:r>
            <a:endParaRPr lang="zh-CN" altLang="en-US" sz="2250" b="1" dirty="0">
              <a:solidFill>
                <a:srgbClr val="0068B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6" name="图形 15"/>
          <p:cNvPicPr>
            <a:picLocks noChangeAspect="1"/>
          </p:cNvPicPr>
          <p:nvPr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016490" y="387985"/>
            <a:ext cx="1718945" cy="34734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-12700" y="403860"/>
            <a:ext cx="828040" cy="471805"/>
          </a:xfrm>
          <a:prstGeom prst="rect">
            <a:avLst/>
          </a:prstGeom>
          <a:solidFill>
            <a:srgbClr val="F095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0" y="6246000"/>
            <a:ext cx="12191365" cy="612000"/>
          </a:xfrm>
          <a:prstGeom prst="rect">
            <a:avLst/>
          </a:prstGeom>
          <a:solidFill>
            <a:srgbClr val="0068B7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163231" y="866646"/>
            <a:ext cx="11804986" cy="9716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p"/>
              <a:defRPr/>
            </a:pPr>
            <a:r>
              <a:rPr lang="en-US" altLang="zh-CN" sz="2000" b="1" dirty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2019</a:t>
            </a:r>
            <a:r>
              <a:rPr lang="zh-CN" altLang="en-US" sz="2000" b="1" dirty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年</a:t>
            </a:r>
            <a:r>
              <a:rPr lang="en-US" altLang="zh-CN" sz="2000" b="1" dirty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6</a:t>
            </a:r>
            <a:r>
              <a:rPr lang="zh-CN" altLang="en-US" sz="2000" b="1" dirty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月，北科建集团取得本项目</a:t>
            </a:r>
            <a:r>
              <a:rPr lang="en-US" altLang="zh-CN" sz="2000" b="1" dirty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4</a:t>
            </a:r>
            <a:r>
              <a:rPr lang="zh-CN" altLang="en-US" sz="2000" b="1" dirty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栋楼不动产权证，证载用途为城镇住宅用地，商业</a:t>
            </a:r>
            <a:r>
              <a:rPr lang="en-US" altLang="zh-CN" sz="2000" b="1" dirty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/</a:t>
            </a:r>
            <a:r>
              <a:rPr lang="zh-CN" altLang="en-US" sz="2000" b="1" dirty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其他商业服务，住宅，自行车库等。</a:t>
            </a:r>
            <a:endParaRPr lang="en-US" altLang="zh-CN" sz="2000" b="1" dirty="0">
              <a:solidFill>
                <a:schemeClr val="tx2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0" name="幻灯片编号占位符 1"/>
          <p:cNvSpPr txBox="1"/>
          <p:nvPr/>
        </p:nvSpPr>
        <p:spPr>
          <a:xfrm>
            <a:off x="11781351" y="6453341"/>
            <a:ext cx="459862" cy="404660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C585067-23E6-4361-870B-5635C828C165}" type="slidenum">
              <a:rPr lang="zh-CN" altLang="en-US" sz="1600" smtClean="0"/>
              <a:t>13</a:t>
            </a:fld>
            <a:endParaRPr lang="zh-CN" altLang="en-US" sz="1600" dirty="0"/>
          </a:p>
        </p:txBody>
      </p:sp>
      <p:sp>
        <p:nvSpPr>
          <p:cNvPr id="20" name="文本框 19"/>
          <p:cNvSpPr txBox="1"/>
          <p:nvPr/>
        </p:nvSpPr>
        <p:spPr>
          <a:xfrm>
            <a:off x="163231" y="415962"/>
            <a:ext cx="543334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25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</a:t>
            </a:r>
            <a:endParaRPr lang="zh-CN" altLang="en-US" sz="225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163231" y="1989698"/>
            <a:ext cx="11835365" cy="4263746"/>
            <a:chOff x="434898" y="1818294"/>
            <a:chExt cx="11878430" cy="4263746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34898" y="1882308"/>
              <a:ext cx="2911984" cy="4194547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09026" y="1818294"/>
              <a:ext cx="2991774" cy="4258561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462944" y="1818295"/>
              <a:ext cx="2902998" cy="4240810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9428086" y="1818294"/>
              <a:ext cx="2885242" cy="4263746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图片 41" descr="C:/Users/张旭/Desktop/PPT素材/未标题-2-03.png未标题-2-03"/>
          <p:cNvPicPr>
            <a:picLocks noChangeAspect="1"/>
          </p:cNvPicPr>
          <p:nvPr/>
        </p:nvPicPr>
        <p:blipFill>
          <a:blip r:embed="rId2" cstate="print"/>
          <a:srcRect l="14" r="1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2837498" y="2496185"/>
            <a:ext cx="6517005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6600" b="1" dirty="0" smtClean="0">
                <a:solidFill>
                  <a:srgbClr val="0068B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汇 报 完 毕</a:t>
            </a:r>
            <a:endParaRPr lang="en-US" altLang="zh-CN" sz="6600" b="1" dirty="0">
              <a:solidFill>
                <a:srgbClr val="0068B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6" name="图形 15"/>
          <p:cNvPicPr>
            <a:picLocks noChangeAspect="1"/>
          </p:cNvPicPr>
          <p:nvPr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016490" y="387985"/>
            <a:ext cx="1718945" cy="347345"/>
          </a:xfrm>
          <a:prstGeom prst="rect">
            <a:avLst/>
          </a:prstGeom>
        </p:spPr>
      </p:pic>
      <p:sp>
        <p:nvSpPr>
          <p:cNvPr id="5" name="幻灯片编号占位符 1"/>
          <p:cNvSpPr txBox="1"/>
          <p:nvPr/>
        </p:nvSpPr>
        <p:spPr>
          <a:xfrm>
            <a:off x="11781351" y="6453341"/>
            <a:ext cx="459862" cy="404660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C585067-23E6-4361-870B-5635C828C165}" type="slidenum">
              <a:rPr lang="zh-CN" altLang="en-US" sz="1600" smtClean="0"/>
              <a:t>14</a:t>
            </a:fld>
            <a:endParaRPr lang="zh-CN" alt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938530" y="418465"/>
            <a:ext cx="4064000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250" b="1" dirty="0" smtClean="0">
                <a:solidFill>
                  <a:srgbClr val="0068B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基本情况</a:t>
            </a:r>
            <a:r>
              <a:rPr lang="en-US" altLang="zh-CN" sz="2250" b="1" dirty="0" smtClean="0">
                <a:solidFill>
                  <a:srgbClr val="0068B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||</a:t>
            </a:r>
            <a:r>
              <a:rPr lang="zh-CN" altLang="en-US" sz="2250" b="1" dirty="0" smtClean="0">
                <a:solidFill>
                  <a:srgbClr val="0068B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区位</a:t>
            </a:r>
            <a:endParaRPr lang="zh-CN" altLang="en-US" sz="2250" b="1" dirty="0">
              <a:solidFill>
                <a:srgbClr val="0068B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6" name="图形 15"/>
          <p:cNvPicPr>
            <a:picLocks noChangeAspect="1"/>
          </p:cNvPicPr>
          <p:nvPr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016490" y="387985"/>
            <a:ext cx="1718945" cy="34734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-12700" y="403860"/>
            <a:ext cx="828040" cy="471805"/>
          </a:xfrm>
          <a:prstGeom prst="rect">
            <a:avLst/>
          </a:prstGeom>
          <a:solidFill>
            <a:srgbClr val="F095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0" y="6246000"/>
            <a:ext cx="12191365" cy="612000"/>
          </a:xfrm>
          <a:prstGeom prst="rect">
            <a:avLst/>
          </a:prstGeom>
          <a:solidFill>
            <a:srgbClr val="0068B7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163230" y="866646"/>
            <a:ext cx="1202813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p"/>
              <a:defRPr/>
            </a:pPr>
            <a:r>
              <a:rPr lang="zh-CN" altLang="en-US" sz="2000" b="1" dirty="0" smtClean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领秀慧谷项目位于昌平区农学院</a:t>
            </a:r>
            <a:r>
              <a:rPr lang="zh-CN" altLang="en-US" sz="2000" b="1" dirty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北路</a:t>
            </a:r>
            <a:r>
              <a:rPr lang="en-US" altLang="zh-CN" sz="2000" b="1" dirty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9</a:t>
            </a:r>
            <a:r>
              <a:rPr lang="zh-CN" altLang="en-US" sz="2000" b="1" dirty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号</a:t>
            </a:r>
            <a:r>
              <a:rPr lang="zh-CN" altLang="en-US" sz="2000" b="1" dirty="0" smtClean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院，属于未来科学城朱辛庄板块</a:t>
            </a:r>
            <a:r>
              <a:rPr lang="zh-CN" altLang="en-US" sz="2000" b="1" dirty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r>
              <a:rPr lang="zh-CN" altLang="en-US" sz="2000" b="1" dirty="0" smtClean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项目距离昌平</a:t>
            </a:r>
            <a:r>
              <a:rPr lang="zh-CN" altLang="en-US" sz="2000" b="1" dirty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线与</a:t>
            </a:r>
            <a:r>
              <a:rPr lang="en-US" altLang="zh-CN" sz="2000" b="1" dirty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8</a:t>
            </a:r>
            <a:r>
              <a:rPr lang="zh-CN" altLang="en-US" sz="2000" b="1" dirty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号线换乘站朱辛庄</a:t>
            </a:r>
            <a:r>
              <a:rPr lang="zh-CN" altLang="en-US" sz="2000" b="1" dirty="0" smtClean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地铁站</a:t>
            </a:r>
            <a:r>
              <a:rPr lang="en-US" altLang="zh-CN" sz="2000" b="1" dirty="0" smtClean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1.2km</a:t>
            </a:r>
            <a:r>
              <a:rPr lang="zh-CN" altLang="en-US" sz="2000" b="1" dirty="0" smtClean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，距离地铁昌平线生命科学园地铁站</a:t>
            </a:r>
            <a:r>
              <a:rPr lang="en-US" altLang="zh-CN" sz="2000" b="1" dirty="0" smtClean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700m</a:t>
            </a:r>
            <a:r>
              <a:rPr lang="zh-CN" altLang="en-US" sz="2000" b="1" dirty="0" smtClean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lang="en-US" altLang="zh-CN" sz="2000" b="1" dirty="0" smtClean="0">
              <a:solidFill>
                <a:schemeClr val="tx2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p"/>
              <a:defRPr/>
            </a:pPr>
            <a:r>
              <a:rPr lang="zh-CN" altLang="en-US" sz="2000" b="1" dirty="0" smtClean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项目紧邻中关村生命科学园及超级合生汇，周边产业资源及生活配套资源丰富。</a:t>
            </a:r>
            <a:endParaRPr lang="en-US" altLang="zh-CN" sz="2000" b="1" dirty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0" name="幻灯片编号占位符 1"/>
          <p:cNvSpPr txBox="1"/>
          <p:nvPr/>
        </p:nvSpPr>
        <p:spPr>
          <a:xfrm>
            <a:off x="11781351" y="6453341"/>
            <a:ext cx="459862" cy="404660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C585067-23E6-4361-870B-5635C828C165}" type="slidenum">
              <a:rPr lang="zh-CN" altLang="en-US" sz="1600" smtClean="0"/>
              <a:t>2</a:t>
            </a:fld>
            <a:endParaRPr lang="zh-CN" altLang="en-US" sz="1600" dirty="0"/>
          </a:p>
        </p:txBody>
      </p:sp>
      <p:grpSp>
        <p:nvGrpSpPr>
          <p:cNvPr id="40" name="组合 39"/>
          <p:cNvGrpSpPr/>
          <p:nvPr/>
        </p:nvGrpSpPr>
        <p:grpSpPr>
          <a:xfrm>
            <a:off x="401320" y="2258427"/>
            <a:ext cx="11366194" cy="3968955"/>
            <a:chOff x="415157" y="2136710"/>
            <a:chExt cx="10753586" cy="3569515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15157" y="2186710"/>
              <a:ext cx="5279476" cy="3495693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34268" y="2155013"/>
              <a:ext cx="5234475" cy="3551212"/>
            </a:xfrm>
            <a:prstGeom prst="rect">
              <a:avLst/>
            </a:prstGeom>
          </p:spPr>
        </p:pic>
        <p:sp>
          <p:nvSpPr>
            <p:cNvPr id="15" name="椭圆 14"/>
            <p:cNvSpPr/>
            <p:nvPr/>
          </p:nvSpPr>
          <p:spPr>
            <a:xfrm flipH="1">
              <a:off x="2970530" y="4497515"/>
              <a:ext cx="141464" cy="1398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b="1"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17" name="椭圆 16"/>
            <p:cNvSpPr/>
            <p:nvPr/>
          </p:nvSpPr>
          <p:spPr>
            <a:xfrm flipH="1">
              <a:off x="8991885" y="3860719"/>
              <a:ext cx="141464" cy="1398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b="1"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cxnSp>
          <p:nvCxnSpPr>
            <p:cNvPr id="18" name="直接箭头连接符 17"/>
            <p:cNvCxnSpPr>
              <a:stCxn id="17" idx="5"/>
            </p:cNvCxnSpPr>
            <p:nvPr/>
          </p:nvCxnSpPr>
          <p:spPr>
            <a:xfrm flipH="1">
              <a:off x="8349364" y="3980046"/>
              <a:ext cx="663238" cy="293177"/>
            </a:xfrm>
            <a:prstGeom prst="straightConnector1">
              <a:avLst/>
            </a:prstGeom>
            <a:ln w="222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箭头连接符 20"/>
            <p:cNvCxnSpPr/>
            <p:nvPr/>
          </p:nvCxnSpPr>
          <p:spPr>
            <a:xfrm flipV="1">
              <a:off x="9154370" y="3133633"/>
              <a:ext cx="1090642" cy="738280"/>
            </a:xfrm>
            <a:prstGeom prst="straightConnector1">
              <a:avLst/>
            </a:prstGeom>
            <a:ln w="222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任意多边形 22"/>
            <p:cNvSpPr/>
            <p:nvPr/>
          </p:nvSpPr>
          <p:spPr>
            <a:xfrm>
              <a:off x="7520473" y="2136710"/>
              <a:ext cx="2836507" cy="3564294"/>
            </a:xfrm>
            <a:custGeom>
              <a:avLst/>
              <a:gdLst>
                <a:gd name="connsiteX0" fmla="*/ 2453951 w 2836507"/>
                <a:gd name="connsiteY0" fmla="*/ 0 h 3564294"/>
                <a:gd name="connsiteX1" fmla="*/ 2836507 w 2836507"/>
                <a:gd name="connsiteY1" fmla="*/ 1492898 h 3564294"/>
                <a:gd name="connsiteX2" fmla="*/ 2715209 w 2836507"/>
                <a:gd name="connsiteY2" fmla="*/ 1791478 h 3564294"/>
                <a:gd name="connsiteX3" fmla="*/ 830425 w 2836507"/>
                <a:gd name="connsiteY3" fmla="*/ 2220686 h 3564294"/>
                <a:gd name="connsiteX4" fmla="*/ 139960 w 2836507"/>
                <a:gd name="connsiteY4" fmla="*/ 2481943 h 3564294"/>
                <a:gd name="connsiteX5" fmla="*/ 0 w 2836507"/>
                <a:gd name="connsiteY5" fmla="*/ 2808514 h 3564294"/>
                <a:gd name="connsiteX6" fmla="*/ 111968 w 2836507"/>
                <a:gd name="connsiteY6" fmla="*/ 3564294 h 3564294"/>
                <a:gd name="connsiteX7" fmla="*/ 111968 w 2836507"/>
                <a:gd name="connsiteY7" fmla="*/ 3564294 h 3564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36507" h="3564294">
                  <a:moveTo>
                    <a:pt x="2453951" y="0"/>
                  </a:moveTo>
                  <a:lnTo>
                    <a:pt x="2836507" y="1492898"/>
                  </a:lnTo>
                  <a:lnTo>
                    <a:pt x="2715209" y="1791478"/>
                  </a:lnTo>
                  <a:lnTo>
                    <a:pt x="830425" y="2220686"/>
                  </a:lnTo>
                  <a:lnTo>
                    <a:pt x="139960" y="2481943"/>
                  </a:lnTo>
                  <a:lnTo>
                    <a:pt x="0" y="2808514"/>
                  </a:lnTo>
                  <a:lnTo>
                    <a:pt x="111968" y="3564294"/>
                  </a:lnTo>
                  <a:lnTo>
                    <a:pt x="111968" y="3564294"/>
                  </a:lnTo>
                </a:path>
              </a:pathLst>
            </a:custGeom>
            <a:noFill/>
            <a:ln w="47625">
              <a:solidFill>
                <a:srgbClr val="DC82B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任意多边形 23"/>
            <p:cNvSpPr/>
            <p:nvPr/>
          </p:nvSpPr>
          <p:spPr>
            <a:xfrm>
              <a:off x="9963807" y="2154621"/>
              <a:ext cx="1177159" cy="3100551"/>
            </a:xfrm>
            <a:custGeom>
              <a:avLst/>
              <a:gdLst>
                <a:gd name="connsiteX0" fmla="*/ 0 w 1177159"/>
                <a:gd name="connsiteY0" fmla="*/ 0 h 3100551"/>
                <a:gd name="connsiteX1" fmla="*/ 420414 w 1177159"/>
                <a:gd name="connsiteY1" fmla="*/ 1450427 h 3100551"/>
                <a:gd name="connsiteX2" fmla="*/ 830317 w 1177159"/>
                <a:gd name="connsiteY2" fmla="*/ 2585545 h 3100551"/>
                <a:gd name="connsiteX3" fmla="*/ 1082565 w 1177159"/>
                <a:gd name="connsiteY3" fmla="*/ 2995448 h 3100551"/>
                <a:gd name="connsiteX4" fmla="*/ 1177159 w 1177159"/>
                <a:gd name="connsiteY4" fmla="*/ 3100551 h 3100551"/>
                <a:gd name="connsiteX5" fmla="*/ 1177159 w 1177159"/>
                <a:gd name="connsiteY5" fmla="*/ 3100551 h 3100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7159" h="3100551">
                  <a:moveTo>
                    <a:pt x="0" y="0"/>
                  </a:moveTo>
                  <a:lnTo>
                    <a:pt x="420414" y="1450427"/>
                  </a:lnTo>
                  <a:lnTo>
                    <a:pt x="830317" y="2585545"/>
                  </a:lnTo>
                  <a:lnTo>
                    <a:pt x="1082565" y="2995448"/>
                  </a:lnTo>
                  <a:lnTo>
                    <a:pt x="1177159" y="3100551"/>
                  </a:lnTo>
                  <a:lnTo>
                    <a:pt x="1177159" y="3100551"/>
                  </a:lnTo>
                </a:path>
              </a:pathLst>
            </a:custGeom>
            <a:noFill/>
            <a:ln w="47625">
              <a:solidFill>
                <a:srgbClr val="169A6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任意多边形 24"/>
            <p:cNvSpPr/>
            <p:nvPr/>
          </p:nvSpPr>
          <p:spPr>
            <a:xfrm>
              <a:off x="5969876" y="3951890"/>
              <a:ext cx="5150069" cy="1723696"/>
            </a:xfrm>
            <a:custGeom>
              <a:avLst/>
              <a:gdLst>
                <a:gd name="connsiteX0" fmla="*/ 0 w 5150069"/>
                <a:gd name="connsiteY0" fmla="*/ 1723696 h 1723696"/>
                <a:gd name="connsiteX1" fmla="*/ 252248 w 5150069"/>
                <a:gd name="connsiteY1" fmla="*/ 1376855 h 1723696"/>
                <a:gd name="connsiteX2" fmla="*/ 1156138 w 5150069"/>
                <a:gd name="connsiteY2" fmla="*/ 966951 h 1723696"/>
                <a:gd name="connsiteX3" fmla="*/ 2070538 w 5150069"/>
                <a:gd name="connsiteY3" fmla="*/ 536027 h 1723696"/>
                <a:gd name="connsiteX4" fmla="*/ 2900855 w 5150069"/>
                <a:gd name="connsiteY4" fmla="*/ 430924 h 1723696"/>
                <a:gd name="connsiteX5" fmla="*/ 3825765 w 5150069"/>
                <a:gd name="connsiteY5" fmla="*/ 126124 h 1723696"/>
                <a:gd name="connsiteX6" fmla="*/ 5150069 w 5150069"/>
                <a:gd name="connsiteY6" fmla="*/ 0 h 1723696"/>
                <a:gd name="connsiteX7" fmla="*/ 5150069 w 5150069"/>
                <a:gd name="connsiteY7" fmla="*/ 0 h 1723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50069" h="1723696">
                  <a:moveTo>
                    <a:pt x="0" y="1723696"/>
                  </a:moveTo>
                  <a:lnTo>
                    <a:pt x="252248" y="1376855"/>
                  </a:lnTo>
                  <a:lnTo>
                    <a:pt x="1156138" y="966951"/>
                  </a:lnTo>
                  <a:lnTo>
                    <a:pt x="2070538" y="536027"/>
                  </a:lnTo>
                  <a:lnTo>
                    <a:pt x="2900855" y="430924"/>
                  </a:lnTo>
                  <a:lnTo>
                    <a:pt x="3825765" y="126124"/>
                  </a:lnTo>
                  <a:lnTo>
                    <a:pt x="5150069" y="0"/>
                  </a:lnTo>
                  <a:lnTo>
                    <a:pt x="5150069" y="0"/>
                  </a:lnTo>
                </a:path>
              </a:pathLst>
            </a:custGeom>
            <a:noFill/>
            <a:ln w="508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9" name="文本框 28"/>
            <p:cNvSpPr txBox="1"/>
            <p:nvPr/>
          </p:nvSpPr>
          <p:spPr>
            <a:xfrm rot="9283219" flipV="1">
              <a:off x="6566538" y="4590245"/>
              <a:ext cx="95015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 smtClean="0">
                  <a:solidFill>
                    <a:srgbClr val="FF0000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北清路</a:t>
              </a:r>
              <a:endParaRPr lang="zh-CN" altLang="en-US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pic>
          <p:nvPicPr>
            <p:cNvPr id="1028" name="Picture 4" descr="https://img0.baidu.com/it/u=1859859284,2961825620&amp;fm=253&amp;fmt=auto&amp;app=138&amp;f=JPEG?w=500&amp;h=500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4737" y="4782718"/>
              <a:ext cx="622404" cy="6224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https://i0.hdslb.com/bfs/archive/446c7528096f2469afc4e32455b2ad9bf958484f.jp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36030" y="4361725"/>
              <a:ext cx="744860" cy="5586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图片 30"/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4386" b="98026" l="18275" r="80556"/>
                      </a14:imgEffect>
                    </a14:imgLayer>
                  </a14:imgProps>
                </a:ext>
              </a:extLst>
            </a:blip>
            <a:srcRect l="15799" r="15799"/>
            <a:stretch>
              <a:fillRect/>
            </a:stretch>
          </p:blipFill>
          <p:spPr>
            <a:xfrm>
              <a:off x="8085395" y="4147516"/>
              <a:ext cx="302890" cy="295211"/>
            </a:xfrm>
            <a:prstGeom prst="rect">
              <a:avLst/>
            </a:prstGeom>
            <a:noFill/>
          </p:spPr>
        </p:pic>
        <p:sp>
          <p:nvSpPr>
            <p:cNvPr id="36" name="文本框 35"/>
            <p:cNvSpPr txBox="1"/>
            <p:nvPr/>
          </p:nvSpPr>
          <p:spPr>
            <a:xfrm rot="10571401" flipV="1">
              <a:off x="9894323" y="3261703"/>
              <a:ext cx="92531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 smtClean="0">
                  <a:latin typeface="华文楷体" panose="02010600040101010101" pitchFamily="2" charset="-122"/>
                  <a:ea typeface="华文楷体" panose="02010600040101010101" pitchFamily="2" charset="-122"/>
                </a:rPr>
                <a:t>朱辛庄</a:t>
              </a:r>
              <a:endParaRPr lang="zh-CN" altLang="en-US" b="1" dirty="0"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37" name="文本框 36"/>
            <p:cNvSpPr txBox="1"/>
            <p:nvPr/>
          </p:nvSpPr>
          <p:spPr>
            <a:xfrm rot="9291804" flipV="1">
              <a:off x="7914435" y="4291842"/>
              <a:ext cx="1384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 smtClean="0">
                  <a:latin typeface="华文楷体" panose="02010600040101010101" pitchFamily="2" charset="-122"/>
                  <a:ea typeface="华文楷体" panose="02010600040101010101" pitchFamily="2" charset="-122"/>
                </a:rPr>
                <a:t>生命科学园</a:t>
              </a:r>
              <a:endParaRPr lang="zh-CN" altLang="en-US" b="1" dirty="0"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38" name="文本框 37"/>
            <p:cNvSpPr txBox="1"/>
            <p:nvPr/>
          </p:nvSpPr>
          <p:spPr>
            <a:xfrm rot="9291804" flipV="1">
              <a:off x="6166775" y="3887592"/>
              <a:ext cx="97684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400" b="1" dirty="0" smtClean="0">
                  <a:latin typeface="华文楷体" panose="02010600040101010101" pitchFamily="2" charset="-122"/>
                  <a:ea typeface="华文楷体" panose="02010600040101010101" pitchFamily="2" charset="-122"/>
                </a:rPr>
                <a:t>中关村生命科学园</a:t>
              </a:r>
              <a:endParaRPr lang="zh-CN" altLang="en-US" sz="1400" b="1" dirty="0"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43" name="文本框 42"/>
            <p:cNvSpPr txBox="1"/>
            <p:nvPr/>
          </p:nvSpPr>
          <p:spPr>
            <a:xfrm rot="8747726" flipV="1">
              <a:off x="9112905" y="3229866"/>
              <a:ext cx="92531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 smtClean="0">
                  <a:latin typeface="华文楷体" panose="02010600040101010101" pitchFamily="2" charset="-122"/>
                  <a:ea typeface="华文楷体" panose="02010600040101010101" pitchFamily="2" charset="-122"/>
                </a:rPr>
                <a:t>1.2km</a:t>
              </a:r>
              <a:endParaRPr lang="zh-CN" altLang="en-US" b="1" dirty="0"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44" name="文本框 43"/>
            <p:cNvSpPr txBox="1"/>
            <p:nvPr/>
          </p:nvSpPr>
          <p:spPr>
            <a:xfrm rot="9253963" flipV="1">
              <a:off x="8217808" y="3689858"/>
              <a:ext cx="92531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 smtClean="0">
                  <a:latin typeface="华文楷体" panose="02010600040101010101" pitchFamily="2" charset="-122"/>
                  <a:ea typeface="华文楷体" panose="02010600040101010101" pitchFamily="2" charset="-122"/>
                </a:rPr>
                <a:t>700m</a:t>
              </a:r>
              <a:endParaRPr lang="zh-CN" altLang="en-US" b="1" dirty="0"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</p:grpSp>
      <p:pic>
        <p:nvPicPr>
          <p:cNvPr id="46" name="图片 45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386" b="98026" l="18275" r="80556"/>
                    </a14:imgEffect>
                  </a14:imgLayer>
                </a14:imgProps>
              </a:ext>
            </a:extLst>
          </a:blip>
          <a:srcRect l="15799" r="15799"/>
          <a:stretch>
            <a:fillRect/>
          </a:stretch>
        </p:blipFill>
        <p:spPr>
          <a:xfrm>
            <a:off x="10798708" y="3012039"/>
            <a:ext cx="320145" cy="328246"/>
          </a:xfrm>
          <a:prstGeom prst="rect">
            <a:avLst/>
          </a:prstGeom>
          <a:noFill/>
        </p:spPr>
      </p:pic>
      <p:sp>
        <p:nvSpPr>
          <p:cNvPr id="47" name="文本框 46"/>
          <p:cNvSpPr txBox="1"/>
          <p:nvPr/>
        </p:nvSpPr>
        <p:spPr>
          <a:xfrm rot="9291804" flipV="1">
            <a:off x="7928989" y="4164159"/>
            <a:ext cx="7528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超级合生汇</a:t>
            </a:r>
            <a:endParaRPr lang="zh-CN" altLang="en-US" sz="14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48" name="文本框 47"/>
          <p:cNvSpPr txBox="1"/>
          <p:nvPr/>
        </p:nvSpPr>
        <p:spPr>
          <a:xfrm>
            <a:off x="163231" y="415962"/>
            <a:ext cx="543334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25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</a:t>
            </a:r>
            <a:endParaRPr lang="zh-CN" altLang="en-US" sz="225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938530" y="418465"/>
            <a:ext cx="4064000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250" b="1" dirty="0" smtClean="0">
                <a:solidFill>
                  <a:srgbClr val="0068B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基本情况</a:t>
            </a:r>
            <a:r>
              <a:rPr lang="en-US" altLang="zh-CN" sz="2250" b="1" dirty="0" smtClean="0">
                <a:solidFill>
                  <a:srgbClr val="0068B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||</a:t>
            </a:r>
            <a:r>
              <a:rPr lang="zh-CN" altLang="en-US" sz="2250" b="1" dirty="0" smtClean="0">
                <a:solidFill>
                  <a:srgbClr val="0068B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规划指标</a:t>
            </a:r>
            <a:endParaRPr lang="zh-CN" altLang="en-US" sz="2250" b="1" dirty="0">
              <a:solidFill>
                <a:srgbClr val="0068B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6" name="图形 15"/>
          <p:cNvPicPr>
            <a:picLocks noChangeAspect="1"/>
          </p:cNvPicPr>
          <p:nvPr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016490" y="387985"/>
            <a:ext cx="1718945" cy="34734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-12700" y="403860"/>
            <a:ext cx="828040" cy="471805"/>
          </a:xfrm>
          <a:prstGeom prst="rect">
            <a:avLst/>
          </a:prstGeom>
          <a:solidFill>
            <a:srgbClr val="F095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0" y="6246000"/>
            <a:ext cx="12191365" cy="612000"/>
          </a:xfrm>
          <a:prstGeom prst="rect">
            <a:avLst/>
          </a:prstGeom>
          <a:solidFill>
            <a:srgbClr val="0068B7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163231" y="866646"/>
            <a:ext cx="1180498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p"/>
              <a:defRPr/>
            </a:pPr>
            <a:r>
              <a:rPr lang="zh-CN" altLang="en-US" sz="2000" b="1" dirty="0" smtClean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项目占</a:t>
            </a:r>
            <a:r>
              <a:rPr lang="zh-CN" altLang="en-US" sz="2000" b="1" dirty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地面积</a:t>
            </a:r>
            <a:r>
              <a:rPr lang="en-US" altLang="zh-CN" sz="2000" b="1" dirty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1.5</a:t>
            </a:r>
            <a:r>
              <a:rPr lang="zh-CN" altLang="en-US" sz="2000" b="1" dirty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万</a:t>
            </a:r>
            <a:r>
              <a:rPr lang="en-US" altLang="zh-CN" sz="2000" b="1" dirty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m</a:t>
            </a:r>
            <a:r>
              <a:rPr lang="en-US" altLang="zh-CN" sz="2000" b="1" baseline="30000" dirty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</a:t>
            </a:r>
            <a:r>
              <a:rPr lang="zh-CN" altLang="en-US" sz="2000" b="1" dirty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，总建筑面积</a:t>
            </a:r>
            <a:r>
              <a:rPr lang="en-US" altLang="zh-CN" sz="2000" b="1" dirty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6.53</a:t>
            </a:r>
            <a:r>
              <a:rPr lang="zh-CN" altLang="en-US" sz="2000" b="1" dirty="0" smtClean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万</a:t>
            </a:r>
            <a:r>
              <a:rPr lang="en-US" altLang="zh-CN" sz="2000" b="1" dirty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m</a:t>
            </a:r>
            <a:r>
              <a:rPr lang="en-US" altLang="zh-CN" sz="2000" b="1" baseline="30000" dirty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 </a:t>
            </a:r>
            <a:r>
              <a:rPr lang="zh-CN" altLang="en-US" sz="2000" b="1" dirty="0" smtClean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，</a:t>
            </a:r>
            <a:r>
              <a:rPr lang="zh-CN" altLang="en-US" sz="2000" b="1" dirty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其中地上建筑面积</a:t>
            </a:r>
            <a:r>
              <a:rPr lang="en-US" altLang="zh-CN" sz="2000" b="1" dirty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4.11</a:t>
            </a:r>
            <a:r>
              <a:rPr lang="zh-CN" altLang="en-US" sz="2000" b="1" dirty="0" smtClean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万</a:t>
            </a:r>
            <a:r>
              <a:rPr lang="en-US" altLang="zh-CN" sz="2000" b="1" dirty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m</a:t>
            </a:r>
            <a:r>
              <a:rPr lang="en-US" altLang="zh-CN" sz="2000" b="1" baseline="30000" dirty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 </a:t>
            </a:r>
            <a:r>
              <a:rPr lang="zh-CN" altLang="en-US" sz="2000" b="1" dirty="0" smtClean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、</a:t>
            </a:r>
            <a:r>
              <a:rPr lang="zh-CN" altLang="en-US" sz="2000" b="1" dirty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地下建筑面积</a:t>
            </a:r>
            <a:r>
              <a:rPr lang="en-US" altLang="zh-CN" sz="2000" b="1" dirty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2.42</a:t>
            </a:r>
            <a:r>
              <a:rPr lang="zh-CN" altLang="en-US" sz="2000" b="1" dirty="0" smtClean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万</a:t>
            </a:r>
            <a:r>
              <a:rPr lang="en-US" altLang="zh-CN" sz="2000" b="1" dirty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m</a:t>
            </a:r>
            <a:r>
              <a:rPr lang="en-US" altLang="zh-CN" sz="2000" b="1" baseline="30000" dirty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 </a:t>
            </a:r>
            <a:r>
              <a:rPr lang="zh-CN" altLang="en-US" sz="2000" b="1" dirty="0" smtClean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，</a:t>
            </a:r>
            <a:r>
              <a:rPr lang="zh-CN" altLang="en-US" sz="2000" b="1" dirty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包括</a:t>
            </a:r>
            <a:r>
              <a:rPr lang="en-US" altLang="zh-CN" sz="2000" b="1" dirty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17-20#</a:t>
            </a:r>
            <a:r>
              <a:rPr lang="zh-CN" altLang="en-US" sz="2000" b="1" dirty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四栋楼。</a:t>
            </a:r>
            <a:r>
              <a:rPr lang="zh-CN" altLang="en-US" sz="2000" b="1" dirty="0" smtClean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房间套数</a:t>
            </a:r>
            <a:r>
              <a:rPr lang="en-US" altLang="zh-CN" sz="2000" b="1" dirty="0" smtClean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455</a:t>
            </a:r>
            <a:r>
              <a:rPr lang="zh-CN" altLang="en-US" sz="2000" b="1" dirty="0" smtClean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套。</a:t>
            </a:r>
            <a:endParaRPr lang="en-US" altLang="zh-CN" sz="2000" b="1" dirty="0">
              <a:solidFill>
                <a:schemeClr val="tx2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0" name="幻灯片编号占位符 1"/>
          <p:cNvSpPr txBox="1"/>
          <p:nvPr/>
        </p:nvSpPr>
        <p:spPr>
          <a:xfrm>
            <a:off x="11781351" y="6453341"/>
            <a:ext cx="459862" cy="404660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C585067-23E6-4361-870B-5635C828C165}" type="slidenum">
              <a:rPr lang="zh-CN" altLang="en-US" sz="1600" smtClean="0"/>
              <a:t>3</a:t>
            </a:fld>
            <a:endParaRPr lang="zh-CN" altLang="en-US" sz="1600" dirty="0"/>
          </a:p>
        </p:txBody>
      </p:sp>
      <p:grpSp>
        <p:nvGrpSpPr>
          <p:cNvPr id="2" name="组合 1"/>
          <p:cNvGrpSpPr/>
          <p:nvPr/>
        </p:nvGrpSpPr>
        <p:grpSpPr>
          <a:xfrm>
            <a:off x="635952" y="2117941"/>
            <a:ext cx="10920095" cy="3892426"/>
            <a:chOff x="549626" y="1868818"/>
            <a:chExt cx="11418590" cy="4236847"/>
          </a:xfrm>
        </p:grpSpPr>
        <p:grpSp>
          <p:nvGrpSpPr>
            <p:cNvPr id="7" name="组合 6"/>
            <p:cNvGrpSpPr/>
            <p:nvPr/>
          </p:nvGrpSpPr>
          <p:grpSpPr>
            <a:xfrm>
              <a:off x="5615455" y="1868818"/>
              <a:ext cx="6352761" cy="4236847"/>
              <a:chOff x="5519163" y="2095328"/>
              <a:chExt cx="6509117" cy="3716686"/>
            </a:xfrm>
          </p:grpSpPr>
          <p:pic>
            <p:nvPicPr>
              <p:cNvPr id="4" name="图片 3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519163" y="2095328"/>
                <a:ext cx="6509117" cy="3716686"/>
              </a:xfrm>
              <a:prstGeom prst="rect">
                <a:avLst/>
              </a:prstGeom>
            </p:spPr>
          </p:pic>
          <p:sp>
            <p:nvSpPr>
              <p:cNvPr id="15" name="矩形 14"/>
              <p:cNvSpPr/>
              <p:nvPr/>
            </p:nvSpPr>
            <p:spPr>
              <a:xfrm>
                <a:off x="6095682" y="2273385"/>
                <a:ext cx="617477" cy="369332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r>
                  <a:rPr lang="en-US" altLang="zh-CN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17#</a:t>
                </a: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9399013" y="3610959"/>
                <a:ext cx="617477" cy="369332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r>
                  <a:rPr lang="en-US" altLang="zh-CN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18#</a:t>
                </a:r>
              </a:p>
            </p:txBody>
          </p:sp>
          <p:sp>
            <p:nvSpPr>
              <p:cNvPr id="18" name="矩形 17"/>
              <p:cNvSpPr/>
              <p:nvPr/>
            </p:nvSpPr>
            <p:spPr>
              <a:xfrm>
                <a:off x="10941800" y="3966362"/>
                <a:ext cx="617477" cy="369332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r>
                  <a:rPr lang="en-US" altLang="zh-CN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19#</a:t>
                </a:r>
              </a:p>
            </p:txBody>
          </p:sp>
          <p:sp>
            <p:nvSpPr>
              <p:cNvPr id="19" name="矩形 18"/>
              <p:cNvSpPr/>
              <p:nvPr/>
            </p:nvSpPr>
            <p:spPr>
              <a:xfrm>
                <a:off x="10875962" y="5258017"/>
                <a:ext cx="661556" cy="352657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r>
                  <a:rPr lang="en-US" altLang="zh-CN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20#</a:t>
                </a:r>
              </a:p>
            </p:txBody>
          </p:sp>
        </p:grpSp>
        <p:pic>
          <p:nvPicPr>
            <p:cNvPr id="21" name="图片 2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49626" y="1882309"/>
              <a:ext cx="4842681" cy="4209249"/>
            </a:xfrm>
            <a:prstGeom prst="rect">
              <a:avLst/>
            </a:prstGeom>
          </p:spPr>
        </p:pic>
        <p:sp>
          <p:nvSpPr>
            <p:cNvPr id="22" name="矩形 21"/>
            <p:cNvSpPr/>
            <p:nvPr/>
          </p:nvSpPr>
          <p:spPr>
            <a:xfrm>
              <a:off x="3217436" y="5444447"/>
              <a:ext cx="569387" cy="33855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r>
                <a:rPr lang="en-US" altLang="zh-CN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17</a:t>
              </a:r>
              <a:r>
                <a:rPr lang="en-US" altLang="zh-CN" sz="1600" b="1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#</a:t>
              </a:r>
              <a:endPara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3" name="矩形 22"/>
            <p:cNvSpPr/>
            <p:nvPr/>
          </p:nvSpPr>
          <p:spPr>
            <a:xfrm>
              <a:off x="3687726" y="5229088"/>
              <a:ext cx="569387" cy="33855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r>
                <a:rPr lang="en-US" altLang="zh-CN" sz="1600" b="1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18#</a:t>
              </a:r>
              <a:endPara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4433143" y="4776804"/>
              <a:ext cx="569387" cy="33855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r>
                <a:rPr lang="en-US" altLang="zh-CN" sz="1600" b="1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19#</a:t>
              </a:r>
              <a:endPara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4358815" y="5185197"/>
              <a:ext cx="569387" cy="33855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r>
                <a:rPr lang="en-US" altLang="zh-CN" sz="1600" b="1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20#</a:t>
              </a:r>
              <a:endPara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0" name="文本框 19"/>
          <p:cNvSpPr txBox="1"/>
          <p:nvPr/>
        </p:nvSpPr>
        <p:spPr>
          <a:xfrm>
            <a:off x="163231" y="415962"/>
            <a:ext cx="543334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25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</a:t>
            </a:r>
            <a:endParaRPr lang="zh-CN" altLang="en-US" sz="225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938530" y="418465"/>
            <a:ext cx="4064000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250" b="1" dirty="0" smtClean="0">
                <a:solidFill>
                  <a:srgbClr val="0068B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基本情况</a:t>
            </a:r>
            <a:r>
              <a:rPr lang="en-US" altLang="zh-CN" sz="2250" b="1" dirty="0" smtClean="0">
                <a:solidFill>
                  <a:srgbClr val="0068B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||</a:t>
            </a:r>
            <a:r>
              <a:rPr lang="zh-CN" altLang="en-US" sz="2250" b="1" dirty="0" smtClean="0">
                <a:solidFill>
                  <a:srgbClr val="0068B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房产证面积</a:t>
            </a:r>
            <a:endParaRPr lang="zh-CN" altLang="en-US" sz="2250" b="1" dirty="0">
              <a:solidFill>
                <a:srgbClr val="0068B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6" name="图形 15"/>
          <p:cNvPicPr>
            <a:picLocks noChangeAspect="1"/>
          </p:cNvPicPr>
          <p:nvPr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016490" y="387985"/>
            <a:ext cx="1718945" cy="34734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-12700" y="403860"/>
            <a:ext cx="828040" cy="471805"/>
          </a:xfrm>
          <a:prstGeom prst="rect">
            <a:avLst/>
          </a:prstGeom>
          <a:solidFill>
            <a:srgbClr val="F095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0" y="6246000"/>
            <a:ext cx="12191365" cy="612000"/>
          </a:xfrm>
          <a:prstGeom prst="rect">
            <a:avLst/>
          </a:prstGeom>
          <a:solidFill>
            <a:srgbClr val="0068B7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163231" y="866646"/>
            <a:ext cx="1180498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p"/>
              <a:defRPr/>
            </a:pPr>
            <a:r>
              <a:rPr lang="zh-CN" altLang="en-US" sz="2000" b="1" dirty="0" smtClean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项目占</a:t>
            </a:r>
            <a:r>
              <a:rPr lang="zh-CN" altLang="en-US" sz="2000" b="1" dirty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地面积</a:t>
            </a:r>
            <a:r>
              <a:rPr lang="en-US" altLang="zh-CN" sz="2000" b="1" dirty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1.5</a:t>
            </a:r>
            <a:r>
              <a:rPr lang="zh-CN" altLang="en-US" sz="2000" b="1" dirty="0" smtClean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万</a:t>
            </a:r>
            <a:r>
              <a:rPr lang="en-US" altLang="zh-CN" sz="2000" b="1" dirty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m</a:t>
            </a:r>
            <a:r>
              <a:rPr lang="en-US" altLang="zh-CN" sz="2000" b="1" baseline="30000" dirty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 </a:t>
            </a:r>
            <a:r>
              <a:rPr lang="zh-CN" altLang="en-US" sz="2000" b="1" dirty="0" smtClean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，</a:t>
            </a:r>
            <a:r>
              <a:rPr lang="zh-CN" altLang="en-US" sz="2000" b="1" dirty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总建筑面积</a:t>
            </a:r>
            <a:r>
              <a:rPr lang="en-US" altLang="zh-CN" sz="2000" b="1" dirty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6.53</a:t>
            </a:r>
            <a:r>
              <a:rPr lang="zh-CN" altLang="en-US" sz="2000" b="1" dirty="0" smtClean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万</a:t>
            </a:r>
            <a:r>
              <a:rPr lang="en-US" altLang="zh-CN" sz="2000" b="1" dirty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m</a:t>
            </a:r>
            <a:r>
              <a:rPr lang="en-US" altLang="zh-CN" sz="2000" b="1" baseline="30000" dirty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 </a:t>
            </a:r>
            <a:r>
              <a:rPr lang="zh-CN" altLang="en-US" sz="2000" b="1" dirty="0" smtClean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，</a:t>
            </a:r>
            <a:r>
              <a:rPr lang="zh-CN" altLang="en-US" sz="2000" b="1" dirty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其中地上建筑面积</a:t>
            </a:r>
            <a:r>
              <a:rPr lang="en-US" altLang="zh-CN" sz="2000" b="1" dirty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4.11</a:t>
            </a:r>
            <a:r>
              <a:rPr lang="zh-CN" altLang="en-US" sz="2000" b="1" dirty="0" smtClean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万</a:t>
            </a:r>
            <a:r>
              <a:rPr lang="en-US" altLang="zh-CN" sz="2000" b="1" dirty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m</a:t>
            </a:r>
            <a:r>
              <a:rPr lang="en-US" altLang="zh-CN" sz="2000" b="1" baseline="30000" dirty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 </a:t>
            </a:r>
            <a:r>
              <a:rPr lang="zh-CN" altLang="en-US" sz="2000" b="1" dirty="0" smtClean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、</a:t>
            </a:r>
            <a:r>
              <a:rPr lang="zh-CN" altLang="en-US" sz="2000" b="1" dirty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地下建筑面积</a:t>
            </a:r>
            <a:r>
              <a:rPr lang="en-US" altLang="zh-CN" sz="2000" b="1" dirty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2.42</a:t>
            </a:r>
            <a:r>
              <a:rPr lang="zh-CN" altLang="en-US" sz="2000" b="1" dirty="0" smtClean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万</a:t>
            </a:r>
            <a:r>
              <a:rPr lang="en-US" altLang="zh-CN" sz="2000" b="1" dirty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m</a:t>
            </a:r>
            <a:r>
              <a:rPr lang="en-US" altLang="zh-CN" sz="2000" b="1" baseline="30000" dirty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 </a:t>
            </a:r>
            <a:r>
              <a:rPr lang="zh-CN" altLang="en-US" sz="2000" b="1" dirty="0" smtClean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lang="en-US" altLang="zh-CN" sz="2000" b="1" dirty="0">
              <a:solidFill>
                <a:schemeClr val="tx2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0" name="幻灯片编号占位符 1"/>
          <p:cNvSpPr txBox="1"/>
          <p:nvPr/>
        </p:nvSpPr>
        <p:spPr>
          <a:xfrm>
            <a:off x="11781351" y="6453341"/>
            <a:ext cx="459862" cy="404660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C585067-23E6-4361-870B-5635C828C165}" type="slidenum">
              <a:rPr lang="zh-CN" altLang="en-US" sz="1600" smtClean="0"/>
              <a:t>4</a:t>
            </a:fld>
            <a:endParaRPr lang="zh-CN" altLang="en-US" sz="1600" dirty="0"/>
          </a:p>
        </p:txBody>
      </p:sp>
      <p:sp>
        <p:nvSpPr>
          <p:cNvPr id="20" name="文本框 19"/>
          <p:cNvSpPr txBox="1"/>
          <p:nvPr/>
        </p:nvSpPr>
        <p:spPr>
          <a:xfrm>
            <a:off x="163231" y="415962"/>
            <a:ext cx="543334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25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</a:t>
            </a:r>
            <a:endParaRPr lang="zh-CN" altLang="en-US" sz="225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11" name="表格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3129763"/>
              </p:ext>
            </p:extLst>
          </p:nvPr>
        </p:nvGraphicFramePr>
        <p:xfrm>
          <a:off x="660399" y="1767205"/>
          <a:ext cx="10816253" cy="3246119"/>
        </p:xfrm>
        <a:graphic>
          <a:graphicData uri="http://schemas.openxmlformats.org/drawingml/2006/table">
            <a:tbl>
              <a:tblPr/>
              <a:tblGrid>
                <a:gridCol w="5414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81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291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2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862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6847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3122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65424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22805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993837">
                <a:tc>
                  <a:txBody>
                    <a:bodyPr/>
                    <a:lstStyle/>
                    <a:p>
                      <a:pPr algn="ctr" fontAlgn="t"/>
                      <a:r>
                        <a:rPr lang="zh-CN" altLang="en-US" sz="1400" b="1" i="0" dirty="0" smtClean="0">
                          <a:solidFill>
                            <a:schemeClr val="bg1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序号</a:t>
                      </a:r>
                    </a:p>
                  </a:txBody>
                  <a:tcPr marL="103603" marR="103603" marT="51802" marB="518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CN" altLang="en-US" sz="1400" b="1" i="0" dirty="0">
                          <a:solidFill>
                            <a:schemeClr val="bg1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楼号</a:t>
                      </a:r>
                    </a:p>
                  </a:txBody>
                  <a:tcPr marL="103603" marR="103603" marT="51802" marB="518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CN" altLang="en-US" sz="1400" b="1" i="0" dirty="0" smtClean="0">
                          <a:solidFill>
                            <a:schemeClr val="bg1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土地面积</a:t>
                      </a:r>
                      <a:endParaRPr lang="en-US" altLang="zh-CN" sz="1400" b="1" i="0" dirty="0" smtClean="0">
                        <a:solidFill>
                          <a:schemeClr val="bg1"/>
                        </a:solidFill>
                        <a:effectLst/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  <a:p>
                      <a:pPr algn="ctr" fontAlgn="t"/>
                      <a:r>
                        <a:rPr lang="en-US" altLang="zh-CN" sz="1400" b="1" i="0" dirty="0" smtClean="0">
                          <a:solidFill>
                            <a:schemeClr val="bg1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(</a:t>
                      </a:r>
                      <a:r>
                        <a:rPr lang="en-US" sz="1400" b="1" i="0" dirty="0">
                          <a:solidFill>
                            <a:schemeClr val="bg1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m²)</a:t>
                      </a:r>
                    </a:p>
                  </a:txBody>
                  <a:tcPr marL="103603" marR="103603" marT="51802" marB="518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CN" altLang="en-US" sz="1400" b="1" i="0" dirty="0">
                          <a:solidFill>
                            <a:schemeClr val="bg1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楼层</a:t>
                      </a:r>
                    </a:p>
                  </a:txBody>
                  <a:tcPr marL="103603" marR="103603" marT="51802" marB="518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CN" altLang="en-US" sz="1400" b="1" i="0" dirty="0" smtClean="0">
                          <a:solidFill>
                            <a:schemeClr val="bg1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①证</a:t>
                      </a:r>
                      <a:r>
                        <a:rPr lang="zh-CN" altLang="en-US" sz="1400" b="1" i="0" dirty="0">
                          <a:solidFill>
                            <a:schemeClr val="bg1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载</a:t>
                      </a:r>
                      <a:r>
                        <a:rPr lang="zh-CN" altLang="en-US" sz="1400" b="1" i="0" dirty="0" smtClean="0">
                          <a:solidFill>
                            <a:schemeClr val="bg1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建筑面积</a:t>
                      </a:r>
                      <a:endParaRPr lang="en-US" altLang="zh-CN" sz="1400" b="1" i="0" dirty="0" smtClean="0">
                        <a:solidFill>
                          <a:schemeClr val="bg1"/>
                        </a:solidFill>
                        <a:effectLst/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  <a:p>
                      <a:pPr algn="ctr" fontAlgn="t"/>
                      <a:r>
                        <a:rPr lang="en-US" altLang="zh-CN" sz="1400" b="1" i="0" dirty="0" smtClean="0">
                          <a:solidFill>
                            <a:schemeClr val="bg1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(</a:t>
                      </a:r>
                      <a:r>
                        <a:rPr lang="en-US" altLang="zh-CN" sz="1400" b="1" i="0" dirty="0">
                          <a:solidFill>
                            <a:schemeClr val="bg1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m²</a:t>
                      </a:r>
                      <a:r>
                        <a:rPr lang="en-US" altLang="zh-CN" sz="1400" b="1" i="0" dirty="0" smtClean="0">
                          <a:solidFill>
                            <a:schemeClr val="bg1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)</a:t>
                      </a:r>
                    </a:p>
                    <a:p>
                      <a:pPr algn="ctr" fontAlgn="t"/>
                      <a:r>
                        <a:rPr lang="zh-CN" altLang="en-US" sz="1400" b="1" i="0" dirty="0" smtClean="0">
                          <a:solidFill>
                            <a:schemeClr val="bg1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①</a:t>
                      </a:r>
                      <a:r>
                        <a:rPr lang="en-US" altLang="zh-CN" sz="1400" b="1" i="0" dirty="0" smtClean="0">
                          <a:solidFill>
                            <a:schemeClr val="bg1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=</a:t>
                      </a:r>
                      <a:r>
                        <a:rPr lang="zh-CN" altLang="en-US" sz="1400" b="1" i="0" dirty="0" smtClean="0">
                          <a:solidFill>
                            <a:schemeClr val="bg1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②</a:t>
                      </a:r>
                      <a:r>
                        <a:rPr lang="en-US" altLang="zh-CN" sz="1400" b="1" i="0" dirty="0" smtClean="0">
                          <a:solidFill>
                            <a:schemeClr val="bg1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+</a:t>
                      </a:r>
                      <a:r>
                        <a:rPr lang="zh-CN" altLang="en-US" sz="1400" b="1" i="0" dirty="0" smtClean="0">
                          <a:solidFill>
                            <a:schemeClr val="bg1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⑤</a:t>
                      </a:r>
                    </a:p>
                  </a:txBody>
                  <a:tcPr marL="103603" marR="103603" marT="51802" marB="518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CN" altLang="en-US" sz="1400" b="1" i="0" dirty="0" smtClean="0">
                          <a:solidFill>
                            <a:schemeClr val="bg1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②地上建筑面积</a:t>
                      </a:r>
                      <a:endParaRPr lang="en-US" altLang="zh-CN" sz="1400" b="1" i="0" dirty="0" smtClean="0">
                        <a:solidFill>
                          <a:schemeClr val="bg1"/>
                        </a:solidFill>
                        <a:effectLst/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  <a:p>
                      <a:pPr algn="ctr" fontAlgn="t"/>
                      <a:r>
                        <a:rPr lang="en-US" altLang="zh-CN" sz="1400" b="1" i="0" dirty="0" smtClean="0">
                          <a:solidFill>
                            <a:schemeClr val="bg1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(</a:t>
                      </a:r>
                      <a:r>
                        <a:rPr lang="en-US" altLang="zh-CN" sz="1400" b="1" i="0" dirty="0">
                          <a:solidFill>
                            <a:schemeClr val="bg1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m²</a:t>
                      </a:r>
                      <a:r>
                        <a:rPr lang="en-US" altLang="zh-CN" sz="1400" b="1" i="0" dirty="0" smtClean="0">
                          <a:solidFill>
                            <a:schemeClr val="bg1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)</a:t>
                      </a:r>
                    </a:p>
                    <a:p>
                      <a:pPr algn="ctr" fontAlgn="t"/>
                      <a:r>
                        <a:rPr lang="zh-CN" altLang="en-US" sz="1400" b="1" i="0" dirty="0" smtClean="0">
                          <a:solidFill>
                            <a:schemeClr val="bg1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②</a:t>
                      </a:r>
                      <a:r>
                        <a:rPr lang="en-US" altLang="zh-CN" sz="1400" b="1" i="0" dirty="0" smtClean="0">
                          <a:solidFill>
                            <a:schemeClr val="bg1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=</a:t>
                      </a:r>
                      <a:r>
                        <a:rPr lang="zh-CN" altLang="en-US" sz="1400" b="1" i="0" dirty="0" smtClean="0">
                          <a:solidFill>
                            <a:schemeClr val="bg1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③</a:t>
                      </a:r>
                      <a:r>
                        <a:rPr lang="en-US" altLang="zh-CN" sz="1400" b="1" i="0" dirty="0" smtClean="0">
                          <a:solidFill>
                            <a:schemeClr val="bg1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+</a:t>
                      </a:r>
                      <a:r>
                        <a:rPr lang="zh-CN" altLang="en-US" sz="1400" b="1" i="0" dirty="0" smtClean="0">
                          <a:solidFill>
                            <a:schemeClr val="bg1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④</a:t>
                      </a:r>
                    </a:p>
                  </a:txBody>
                  <a:tcPr marL="103603" marR="103603" marT="51802" marB="518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8B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zh-CN" altLang="en-US" sz="1400" b="1" i="0" dirty="0" smtClean="0">
                          <a:solidFill>
                            <a:schemeClr val="bg1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③</a:t>
                      </a:r>
                      <a:r>
                        <a:rPr lang="zh-CN" altLang="en-US" sz="1400" b="1" i="0" kern="1200" dirty="0" smtClean="0">
                          <a:solidFill>
                            <a:schemeClr val="bg1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  <a:cs typeface="+mn-cs"/>
                        </a:rPr>
                        <a:t>住宅面积</a:t>
                      </a:r>
                      <a:endParaRPr lang="en-US" altLang="zh-CN" sz="1400" b="1" i="0" kern="1200" dirty="0" smtClean="0">
                        <a:solidFill>
                          <a:schemeClr val="bg1"/>
                        </a:solidFill>
                        <a:effectLst/>
                        <a:latin typeface="华文楷体" panose="02010600040101010101" pitchFamily="2" charset="-122"/>
                        <a:ea typeface="华文楷体" panose="02010600040101010101" pitchFamily="2" charset="-122"/>
                        <a:cs typeface="+mn-cs"/>
                      </a:endParaRPr>
                    </a:p>
                    <a:p>
                      <a:pPr marL="0" algn="ctr" defTabSz="914400" rtl="0" eaLnBrk="1" fontAlgn="t" latinLnBrk="0" hangingPunct="1"/>
                      <a:r>
                        <a:rPr lang="en-US" altLang="zh-CN" sz="1400" b="1" i="0" kern="1200" dirty="0" smtClean="0">
                          <a:solidFill>
                            <a:schemeClr val="bg1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  <a:cs typeface="+mn-cs"/>
                        </a:rPr>
                        <a:t>(</a:t>
                      </a:r>
                      <a:r>
                        <a:rPr lang="en-US" sz="1400" b="1" i="0" kern="1200" dirty="0">
                          <a:solidFill>
                            <a:schemeClr val="bg1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  <a:cs typeface="+mn-cs"/>
                        </a:rPr>
                        <a:t>m²)</a:t>
                      </a:r>
                    </a:p>
                  </a:txBody>
                  <a:tcPr marL="11430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8B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zh-CN" altLang="en-US" sz="1400" b="1" i="0" dirty="0" smtClean="0">
                          <a:solidFill>
                            <a:schemeClr val="bg1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④</a:t>
                      </a:r>
                      <a:r>
                        <a:rPr lang="zh-CN" altLang="en-US" sz="1400" b="1" i="0" kern="1200" dirty="0" smtClean="0">
                          <a:solidFill>
                            <a:schemeClr val="bg1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  <a:cs typeface="+mn-cs"/>
                        </a:rPr>
                        <a:t>其他</a:t>
                      </a:r>
                      <a:r>
                        <a:rPr lang="zh-CN" altLang="en-US" sz="1400" b="1" i="0" kern="1200" dirty="0">
                          <a:solidFill>
                            <a:schemeClr val="bg1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  <a:cs typeface="+mn-cs"/>
                        </a:rPr>
                        <a:t>商服</a:t>
                      </a:r>
                      <a:r>
                        <a:rPr lang="zh-CN" altLang="en-US" sz="1400" b="1" i="0" kern="1200" dirty="0" smtClean="0">
                          <a:solidFill>
                            <a:schemeClr val="bg1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  <a:cs typeface="+mn-cs"/>
                        </a:rPr>
                        <a:t>面积</a:t>
                      </a:r>
                      <a:endParaRPr lang="en-US" altLang="zh-CN" sz="1400" b="1" i="0" kern="1200" dirty="0" smtClean="0">
                        <a:solidFill>
                          <a:schemeClr val="bg1"/>
                        </a:solidFill>
                        <a:effectLst/>
                        <a:latin typeface="华文楷体" panose="02010600040101010101" pitchFamily="2" charset="-122"/>
                        <a:ea typeface="华文楷体" panose="02010600040101010101" pitchFamily="2" charset="-122"/>
                        <a:cs typeface="+mn-cs"/>
                      </a:endParaRPr>
                    </a:p>
                    <a:p>
                      <a:pPr marL="0" algn="ctr" defTabSz="914400" rtl="0" eaLnBrk="1" fontAlgn="t" latinLnBrk="0" hangingPunct="1"/>
                      <a:r>
                        <a:rPr lang="en-US" altLang="zh-CN" sz="1400" b="1" i="0" kern="1200" dirty="0" smtClean="0">
                          <a:solidFill>
                            <a:schemeClr val="bg1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  <a:cs typeface="+mn-cs"/>
                        </a:rPr>
                        <a:t>(</a:t>
                      </a:r>
                      <a:r>
                        <a:rPr lang="en-US" altLang="zh-CN" sz="1400" b="1" i="0" kern="1200" dirty="0">
                          <a:solidFill>
                            <a:schemeClr val="bg1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  <a:cs typeface="+mn-cs"/>
                        </a:rPr>
                        <a:t>m²)</a:t>
                      </a:r>
                    </a:p>
                  </a:txBody>
                  <a:tcPr marL="11430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8B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zh-CN" altLang="en-US" sz="1400" b="1" i="0" dirty="0" smtClean="0">
                          <a:solidFill>
                            <a:schemeClr val="bg1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⑤</a:t>
                      </a:r>
                      <a:r>
                        <a:rPr lang="zh-CN" altLang="en-US" sz="1400" b="1" i="0" kern="1200" dirty="0" smtClean="0">
                          <a:solidFill>
                            <a:schemeClr val="bg1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  <a:cs typeface="+mn-cs"/>
                        </a:rPr>
                        <a:t>其他面积</a:t>
                      </a:r>
                      <a:endParaRPr lang="en-US" altLang="zh-CN" sz="1400" b="1" i="0" kern="1200" dirty="0" smtClean="0">
                        <a:solidFill>
                          <a:schemeClr val="bg1"/>
                        </a:solidFill>
                        <a:effectLst/>
                        <a:latin typeface="华文楷体" panose="02010600040101010101" pitchFamily="2" charset="-122"/>
                        <a:ea typeface="华文楷体" panose="02010600040101010101" pitchFamily="2" charset="-122"/>
                        <a:cs typeface="+mn-cs"/>
                      </a:endParaRPr>
                    </a:p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1" i="0" kern="1200" dirty="0" smtClean="0">
                          <a:solidFill>
                            <a:schemeClr val="bg1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  <a:cs typeface="+mn-cs"/>
                        </a:rPr>
                        <a:t>(m²)</a:t>
                      </a:r>
                    </a:p>
                  </a:txBody>
                  <a:tcPr marL="114300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8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6980"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CN" sz="1400" b="0" i="0" dirty="0" smtClean="0">
                          <a:solidFill>
                            <a:srgbClr val="1A2029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1</a:t>
                      </a:r>
                      <a:endParaRPr lang="en-US" altLang="zh-CN" sz="1400" b="0" i="0" dirty="0">
                        <a:solidFill>
                          <a:srgbClr val="1A2029"/>
                        </a:solidFill>
                        <a:effectLst/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103603" marR="103603" marT="51802" marB="518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CN" sz="1400" b="0" i="0" dirty="0">
                          <a:solidFill>
                            <a:srgbClr val="1A2029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17</a:t>
                      </a:r>
                    </a:p>
                  </a:txBody>
                  <a:tcPr marL="103603" marR="103603" marT="51802" marB="518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t"/>
                      <a:r>
                        <a:rPr lang="en-US" altLang="zh-CN" sz="1400" b="0" i="0" dirty="0" smtClean="0">
                          <a:solidFill>
                            <a:srgbClr val="1A2029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15000</a:t>
                      </a:r>
                      <a:endParaRPr lang="en-US" altLang="zh-CN" sz="1400" b="0" i="0" dirty="0">
                        <a:solidFill>
                          <a:srgbClr val="1A2029"/>
                        </a:solidFill>
                        <a:effectLst/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103603" marR="103603" marT="51802" marB="518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CN" sz="1400" b="0" i="0" dirty="0">
                          <a:solidFill>
                            <a:srgbClr val="1A2029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11</a:t>
                      </a:r>
                      <a:r>
                        <a:rPr lang="zh-CN" altLang="en-US" sz="1400" b="0" i="0" dirty="0">
                          <a:solidFill>
                            <a:srgbClr val="1A2029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层</a:t>
                      </a:r>
                    </a:p>
                  </a:txBody>
                  <a:tcPr marL="103603" marR="103603" marT="51802" marB="518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n-US" altLang="zh-CN" sz="1400" b="0" i="0" kern="1200" dirty="0">
                          <a:solidFill>
                            <a:srgbClr val="1A2029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  <a:cs typeface="+mn-cs"/>
                        </a:rPr>
                        <a:t>13,522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n-US" altLang="zh-CN" sz="1400" b="0" i="0" kern="1200">
                          <a:solidFill>
                            <a:srgbClr val="1A2029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  <a:cs typeface="+mn-cs"/>
                        </a:rPr>
                        <a:t>10,888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n-US" altLang="zh-CN" sz="1400" b="0" i="0" kern="1200">
                          <a:solidFill>
                            <a:srgbClr val="1A2029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  <a:cs typeface="+mn-cs"/>
                        </a:rPr>
                        <a:t>9,270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n-US" altLang="zh-CN" sz="1400" b="0" i="0" kern="1200">
                          <a:solidFill>
                            <a:srgbClr val="1A2029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  <a:cs typeface="+mn-cs"/>
                        </a:rPr>
                        <a:t>1,619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n-US" altLang="zh-CN" sz="1400" b="0" i="0" kern="1200">
                          <a:solidFill>
                            <a:srgbClr val="1A2029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  <a:cs typeface="+mn-cs"/>
                        </a:rPr>
                        <a:t>2,633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292"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CN" sz="1400" b="0" i="0" dirty="0" smtClean="0">
                          <a:solidFill>
                            <a:srgbClr val="1A2029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2</a:t>
                      </a:r>
                      <a:endParaRPr lang="en-US" altLang="zh-CN" sz="1400" b="0" i="0" dirty="0">
                        <a:solidFill>
                          <a:srgbClr val="1A2029"/>
                        </a:solidFill>
                        <a:effectLst/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103603" marR="103603" marT="51802" marB="518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CN" sz="1400" b="0" i="0" dirty="0">
                          <a:solidFill>
                            <a:srgbClr val="1A2029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18</a:t>
                      </a:r>
                    </a:p>
                  </a:txBody>
                  <a:tcPr marL="103603" marR="103603" marT="51802" marB="518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103603" marR="103603" marT="51802" marB="518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CN" sz="1400" b="0" i="0" dirty="0">
                          <a:solidFill>
                            <a:srgbClr val="1A2029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9</a:t>
                      </a:r>
                      <a:r>
                        <a:rPr lang="zh-CN" altLang="en-US" sz="1400" b="0" i="0" dirty="0">
                          <a:solidFill>
                            <a:srgbClr val="1A2029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层</a:t>
                      </a:r>
                    </a:p>
                  </a:txBody>
                  <a:tcPr marL="103603" marR="103603" marT="51802" marB="518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n-US" altLang="zh-CN" sz="1400" b="0" i="0" kern="1200" dirty="0">
                          <a:solidFill>
                            <a:srgbClr val="1A2029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  <a:cs typeface="+mn-cs"/>
                        </a:rPr>
                        <a:t>6,624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n-US" altLang="zh-CN" sz="1400" b="0" i="0" kern="1200">
                          <a:solidFill>
                            <a:srgbClr val="1A2029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  <a:cs typeface="+mn-cs"/>
                        </a:rPr>
                        <a:t>6,615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n-US" altLang="zh-CN" sz="1400" b="0" i="0" kern="1200">
                          <a:solidFill>
                            <a:srgbClr val="1A2029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  <a:cs typeface="+mn-cs"/>
                        </a:rPr>
                        <a:t>6,148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n-US" altLang="zh-CN" sz="1400" b="0" i="0" kern="1200">
                          <a:solidFill>
                            <a:srgbClr val="1A2029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  <a:cs typeface="+mn-cs"/>
                        </a:rPr>
                        <a:t>467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n-US" altLang="zh-CN" sz="1400" b="0" i="0" kern="1200">
                          <a:solidFill>
                            <a:srgbClr val="1A2029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  <a:cs typeface="+mn-cs"/>
                        </a:rPr>
                        <a:t>9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5738"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CN" sz="1400" b="0" i="0" dirty="0" smtClean="0">
                          <a:solidFill>
                            <a:srgbClr val="1A2029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3</a:t>
                      </a:r>
                      <a:endParaRPr lang="en-US" altLang="zh-CN" sz="1400" b="0" i="0" dirty="0">
                        <a:solidFill>
                          <a:srgbClr val="1A2029"/>
                        </a:solidFill>
                        <a:effectLst/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103603" marR="103603" marT="51802" marB="518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CN" sz="1400" b="0" i="0" dirty="0">
                          <a:solidFill>
                            <a:srgbClr val="1A2029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19</a:t>
                      </a:r>
                    </a:p>
                  </a:txBody>
                  <a:tcPr marL="103603" marR="103603" marT="51802" marB="518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103603" marR="103603" marT="51802" marB="518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CN" sz="1400" b="0" i="0" dirty="0">
                          <a:solidFill>
                            <a:srgbClr val="1A2029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11</a:t>
                      </a:r>
                      <a:r>
                        <a:rPr lang="zh-CN" altLang="en-US" sz="1400" b="0" i="0" dirty="0">
                          <a:solidFill>
                            <a:srgbClr val="1A2029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层</a:t>
                      </a:r>
                    </a:p>
                  </a:txBody>
                  <a:tcPr marL="103603" marR="103603" marT="51802" marB="518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n-US" altLang="zh-CN" sz="1400" b="0" i="0" kern="1200">
                          <a:solidFill>
                            <a:srgbClr val="1A2029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  <a:cs typeface="+mn-cs"/>
                        </a:rPr>
                        <a:t>25,873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n-US" altLang="zh-CN" sz="1400" b="0" i="0" kern="1200" dirty="0">
                          <a:solidFill>
                            <a:srgbClr val="1A2029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  <a:cs typeface="+mn-cs"/>
                        </a:rPr>
                        <a:t>22,399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n-US" altLang="zh-CN" sz="1400" b="0" i="0" kern="1200" dirty="0">
                          <a:solidFill>
                            <a:srgbClr val="1A2029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  <a:cs typeface="+mn-cs"/>
                        </a:rPr>
                        <a:t>19,645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n-US" altLang="zh-CN" sz="1400" b="0" i="0" kern="1200">
                          <a:solidFill>
                            <a:srgbClr val="1A2029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  <a:cs typeface="+mn-cs"/>
                        </a:rPr>
                        <a:t>2,754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n-US" altLang="zh-CN" sz="1400" b="0" i="0" kern="1200">
                          <a:solidFill>
                            <a:srgbClr val="1A2029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  <a:cs typeface="+mn-cs"/>
                        </a:rPr>
                        <a:t>3,474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292"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CN" sz="1400" b="0" i="0" dirty="0" smtClean="0">
                          <a:solidFill>
                            <a:srgbClr val="1A2029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4</a:t>
                      </a:r>
                      <a:endParaRPr lang="en-US" altLang="zh-CN" sz="1400" b="0" i="0" dirty="0">
                        <a:solidFill>
                          <a:srgbClr val="1A2029"/>
                        </a:solidFill>
                        <a:effectLst/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103603" marR="103603" marT="51802" marB="518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CN" sz="1400" b="0" i="0" dirty="0">
                          <a:solidFill>
                            <a:srgbClr val="1A2029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20</a:t>
                      </a:r>
                    </a:p>
                  </a:txBody>
                  <a:tcPr marL="103603" marR="103603" marT="51802" marB="518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103603" marR="103603" marT="51802" marB="518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CN" sz="1400" b="0" i="0" dirty="0">
                          <a:solidFill>
                            <a:srgbClr val="1A2029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2</a:t>
                      </a:r>
                      <a:r>
                        <a:rPr lang="zh-CN" altLang="en-US" sz="1400" b="0" i="0" dirty="0">
                          <a:solidFill>
                            <a:srgbClr val="1A2029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层</a:t>
                      </a:r>
                    </a:p>
                  </a:txBody>
                  <a:tcPr marL="103603" marR="103603" marT="51802" marB="518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n-US" altLang="zh-CN" sz="1400" b="0" i="0" kern="1200">
                          <a:solidFill>
                            <a:srgbClr val="1A2029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  <a:cs typeface="+mn-cs"/>
                        </a:rPr>
                        <a:t>1,219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n-US" altLang="zh-CN" sz="1400" b="0" i="0" kern="1200">
                          <a:solidFill>
                            <a:srgbClr val="1A2029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  <a:cs typeface="+mn-cs"/>
                        </a:rPr>
                        <a:t>1,216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n-US" altLang="zh-CN" sz="1400" b="0" i="0" kern="1200">
                          <a:solidFill>
                            <a:srgbClr val="1A2029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  <a:cs typeface="+mn-cs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n-US" altLang="zh-CN" sz="1400" b="0" i="0" kern="1200" dirty="0">
                          <a:solidFill>
                            <a:srgbClr val="1A2029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  <a:cs typeface="+mn-cs"/>
                        </a:rPr>
                        <a:t>1,216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n-US" altLang="zh-CN" sz="1400" b="0" i="0" kern="1200" dirty="0">
                          <a:solidFill>
                            <a:srgbClr val="1A2029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  <a:cs typeface="+mn-cs"/>
                        </a:rPr>
                        <a:t>3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6980"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CN" sz="1400" b="1" i="0" dirty="0" smtClean="0">
                          <a:solidFill>
                            <a:srgbClr val="1A2029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5</a:t>
                      </a:r>
                    </a:p>
                  </a:txBody>
                  <a:tcPr marL="103603" marR="103603" marT="51802" marB="518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CN" altLang="en-US" sz="1400" b="1" i="0" dirty="0">
                          <a:solidFill>
                            <a:srgbClr val="1A2029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合计</a:t>
                      </a:r>
                    </a:p>
                  </a:txBody>
                  <a:tcPr marL="103603" marR="103603" marT="51802" marB="518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US" altLang="zh-CN" sz="1400" b="1" i="0" dirty="0">
                        <a:solidFill>
                          <a:srgbClr val="1A2029"/>
                        </a:solidFill>
                        <a:effectLst/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103603" marR="103603" marT="51802" marB="518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zh-CN" altLang="en-US" sz="1400" b="1" i="0" dirty="0">
                        <a:solidFill>
                          <a:srgbClr val="1A2029"/>
                        </a:solidFill>
                        <a:effectLst/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103603" marR="103603" marT="51802" marB="5180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n-US" altLang="zh-CN" sz="1400" b="1" i="0" kern="1200">
                          <a:solidFill>
                            <a:srgbClr val="1A2029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  <a:cs typeface="+mn-cs"/>
                        </a:rPr>
                        <a:t>47,238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n-US" altLang="zh-CN" sz="1400" b="1" i="0" kern="1200">
                          <a:solidFill>
                            <a:srgbClr val="1A2029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  <a:cs typeface="+mn-cs"/>
                        </a:rPr>
                        <a:t>41,118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n-US" altLang="zh-CN" sz="1400" b="1" i="0" kern="1200">
                          <a:solidFill>
                            <a:srgbClr val="1A2029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  <a:cs typeface="+mn-cs"/>
                        </a:rPr>
                        <a:t>35,063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n-US" altLang="zh-CN" sz="1400" b="1" i="0" kern="1200">
                          <a:solidFill>
                            <a:srgbClr val="1A2029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  <a:cs typeface="+mn-cs"/>
                        </a:rPr>
                        <a:t>6,055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n-US" altLang="zh-CN" sz="1400" b="1" i="0" kern="1200" dirty="0">
                          <a:solidFill>
                            <a:srgbClr val="1A2029"/>
                          </a:solidFill>
                          <a:effectLst/>
                          <a:latin typeface="华文楷体" panose="02010600040101010101" pitchFamily="2" charset="-122"/>
                          <a:ea typeface="华文楷体" panose="02010600040101010101" pitchFamily="2" charset="-122"/>
                          <a:cs typeface="+mn-cs"/>
                        </a:rPr>
                        <a:t>6,120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4" name="矩形 23"/>
          <p:cNvSpPr/>
          <p:nvPr/>
        </p:nvSpPr>
        <p:spPr>
          <a:xfrm>
            <a:off x="546735" y="5013325"/>
            <a:ext cx="7224395" cy="41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zh-CN" altLang="en-US" sz="1400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备注：地下三层，其他面积为地下设备用房、地上封闭空间及地下自行车库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938530" y="418465"/>
            <a:ext cx="4064000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250" b="1" dirty="0" smtClean="0">
                <a:solidFill>
                  <a:srgbClr val="0068B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基本情况</a:t>
            </a:r>
            <a:r>
              <a:rPr lang="en-US" altLang="zh-CN" sz="2250" b="1" dirty="0" smtClean="0">
                <a:solidFill>
                  <a:srgbClr val="0068B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||</a:t>
            </a:r>
            <a:r>
              <a:rPr lang="zh-CN" altLang="en-US" sz="2250" b="1" dirty="0" smtClean="0">
                <a:solidFill>
                  <a:srgbClr val="0068B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项目现状</a:t>
            </a:r>
            <a:endParaRPr lang="zh-CN" altLang="en-US" sz="2250" b="1" dirty="0">
              <a:solidFill>
                <a:srgbClr val="0068B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6" name="图形 15"/>
          <p:cNvPicPr>
            <a:picLocks noChangeAspect="1"/>
          </p:cNvPicPr>
          <p:nvPr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016490" y="387985"/>
            <a:ext cx="1718945" cy="34734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-12700" y="403860"/>
            <a:ext cx="828040" cy="471805"/>
          </a:xfrm>
          <a:prstGeom prst="rect">
            <a:avLst/>
          </a:prstGeom>
          <a:solidFill>
            <a:srgbClr val="F095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0" y="6246000"/>
            <a:ext cx="12191365" cy="612000"/>
          </a:xfrm>
          <a:prstGeom prst="rect">
            <a:avLst/>
          </a:prstGeom>
          <a:solidFill>
            <a:srgbClr val="0068B7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163231" y="866646"/>
            <a:ext cx="1180498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p"/>
              <a:defRPr/>
            </a:pPr>
            <a:r>
              <a:rPr lang="zh-CN" altLang="en-US" sz="2000" b="1" dirty="0" smtClean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项目原为诚和敬养老设施，</a:t>
            </a:r>
            <a:r>
              <a:rPr lang="en-US" altLang="zh-CN" sz="2000" b="1" dirty="0" smtClean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2021</a:t>
            </a:r>
            <a:r>
              <a:rPr lang="zh-CN" altLang="en-US" sz="2000" b="1" dirty="0" smtClean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年停止运营。目前为空置状态。</a:t>
            </a:r>
            <a:endParaRPr lang="en-US" altLang="zh-CN" sz="2000" b="1" dirty="0">
              <a:solidFill>
                <a:schemeClr val="tx2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0" name="幻灯片编号占位符 1"/>
          <p:cNvSpPr txBox="1"/>
          <p:nvPr/>
        </p:nvSpPr>
        <p:spPr>
          <a:xfrm>
            <a:off x="11781351" y="6453341"/>
            <a:ext cx="459862" cy="404660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C585067-23E6-4361-870B-5635C828C165}" type="slidenum">
              <a:rPr lang="zh-CN" altLang="en-US" sz="1600" smtClean="0"/>
              <a:t>5</a:t>
            </a:fld>
            <a:endParaRPr lang="zh-CN" altLang="en-US" sz="1600" dirty="0"/>
          </a:p>
        </p:txBody>
      </p:sp>
      <p:sp>
        <p:nvSpPr>
          <p:cNvPr id="20" name="文本框 19"/>
          <p:cNvSpPr txBox="1"/>
          <p:nvPr/>
        </p:nvSpPr>
        <p:spPr>
          <a:xfrm>
            <a:off x="163231" y="415962"/>
            <a:ext cx="543334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25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</a:t>
            </a:r>
            <a:endParaRPr lang="zh-CN" altLang="en-US" sz="225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8" name="组合 27"/>
          <p:cNvGrpSpPr/>
          <p:nvPr/>
        </p:nvGrpSpPr>
        <p:grpSpPr>
          <a:xfrm>
            <a:off x="1173124" y="1464199"/>
            <a:ext cx="9845752" cy="4781800"/>
            <a:chOff x="475338" y="1491967"/>
            <a:chExt cx="9730207" cy="4680878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338" y="1491967"/>
              <a:ext cx="2981394" cy="2302069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338" y="3901995"/>
              <a:ext cx="2981394" cy="2236046"/>
            </a:xfrm>
            <a:prstGeom prst="rect">
              <a:avLst/>
            </a:prstGeom>
          </p:spPr>
        </p:pic>
        <p:pic>
          <p:nvPicPr>
            <p:cNvPr id="2050" name="Picture 2" descr="图片预览 1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798" b="13452"/>
            <a:stretch>
              <a:fillRect/>
            </a:stretch>
          </p:blipFill>
          <p:spPr bwMode="auto">
            <a:xfrm>
              <a:off x="3593283" y="1491967"/>
              <a:ext cx="3355878" cy="23366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93283" y="3901995"/>
              <a:ext cx="3355878" cy="2247527"/>
            </a:xfrm>
            <a:prstGeom prst="rect">
              <a:avLst/>
            </a:prstGeom>
          </p:spPr>
        </p:pic>
        <p:pic>
          <p:nvPicPr>
            <p:cNvPr id="24" name="图片 23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73461" y="3894727"/>
              <a:ext cx="3132083" cy="2278118"/>
            </a:xfrm>
            <a:prstGeom prst="rect">
              <a:avLst/>
            </a:prstGeom>
          </p:spPr>
        </p:pic>
        <p:pic>
          <p:nvPicPr>
            <p:cNvPr id="27" name="图片 26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85712" y="1491967"/>
              <a:ext cx="3119833" cy="229772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938530" y="418465"/>
            <a:ext cx="5027264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250" b="1" dirty="0">
                <a:solidFill>
                  <a:srgbClr val="0068B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基本情况</a:t>
            </a:r>
            <a:r>
              <a:rPr lang="en-US" altLang="zh-CN" sz="2250" b="1" dirty="0">
                <a:solidFill>
                  <a:srgbClr val="0068B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||</a:t>
            </a:r>
            <a:r>
              <a:rPr lang="zh-CN" altLang="en-US" sz="2250" b="1" dirty="0">
                <a:solidFill>
                  <a:srgbClr val="0068B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项目</a:t>
            </a:r>
            <a:r>
              <a:rPr lang="zh-CN" altLang="en-US" sz="2250" b="1" dirty="0" smtClean="0">
                <a:solidFill>
                  <a:srgbClr val="0068B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现状</a:t>
            </a:r>
            <a:r>
              <a:rPr lang="en-US" altLang="zh-CN" sz="2250" b="1" dirty="0" smtClean="0">
                <a:solidFill>
                  <a:srgbClr val="0068B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||</a:t>
            </a:r>
            <a:r>
              <a:rPr lang="zh-CN" altLang="en-US" sz="2250" b="1" dirty="0" smtClean="0">
                <a:solidFill>
                  <a:srgbClr val="0068B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功能分布</a:t>
            </a:r>
            <a:endParaRPr lang="zh-CN" altLang="en-US" sz="2250" b="1" dirty="0">
              <a:solidFill>
                <a:srgbClr val="0068B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6" name="图形 15"/>
          <p:cNvPicPr>
            <a:picLocks noChangeAspect="1"/>
          </p:cNvPicPr>
          <p:nvPr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016490" y="387985"/>
            <a:ext cx="1718945" cy="34734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-12700" y="403860"/>
            <a:ext cx="828040" cy="471805"/>
          </a:xfrm>
          <a:prstGeom prst="rect">
            <a:avLst/>
          </a:prstGeom>
          <a:solidFill>
            <a:srgbClr val="F095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0" y="6316345"/>
            <a:ext cx="12191365" cy="541655"/>
          </a:xfrm>
          <a:prstGeom prst="rect">
            <a:avLst/>
          </a:prstGeom>
          <a:solidFill>
            <a:srgbClr val="0068B7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幻灯片编号占位符 1"/>
          <p:cNvSpPr txBox="1"/>
          <p:nvPr/>
        </p:nvSpPr>
        <p:spPr>
          <a:xfrm>
            <a:off x="11781351" y="6453341"/>
            <a:ext cx="459862" cy="404660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C585067-23E6-4361-870B-5635C828C165}" type="slidenum">
              <a:rPr lang="zh-CN" altLang="en-US" sz="1600" smtClean="0"/>
              <a:t>6</a:t>
            </a:fld>
            <a:endParaRPr lang="zh-CN" altLang="en-US" sz="1600" dirty="0"/>
          </a:p>
        </p:txBody>
      </p:sp>
      <p:sp>
        <p:nvSpPr>
          <p:cNvPr id="20" name="文本框 19"/>
          <p:cNvSpPr txBox="1"/>
          <p:nvPr/>
        </p:nvSpPr>
        <p:spPr>
          <a:xfrm>
            <a:off x="163231" y="415962"/>
            <a:ext cx="543334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25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</a:t>
            </a:r>
            <a:endParaRPr lang="zh-CN" altLang="en-US" sz="225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3285" y="2223619"/>
            <a:ext cx="5499118" cy="371537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26357" y="2186636"/>
            <a:ext cx="5000948" cy="3868556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362269" y="4786604"/>
            <a:ext cx="895739" cy="30777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zh-CN" altLang="en-US" sz="1400" b="1" dirty="0" smtClean="0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长者饭堂</a:t>
            </a:r>
            <a:endParaRPr lang="zh-CN" altLang="en-US" sz="1400" b="1" dirty="0">
              <a:solidFill>
                <a:srgbClr val="C0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4479094" y="4291113"/>
            <a:ext cx="839355" cy="30777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 b="1" dirty="0" smtClean="0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住宿区</a:t>
            </a:r>
            <a:endParaRPr lang="zh-CN" altLang="en-US" sz="1400" b="1" dirty="0">
              <a:solidFill>
                <a:srgbClr val="C0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2612807" y="3137830"/>
            <a:ext cx="839355" cy="30777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 b="1" dirty="0" smtClean="0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理疗区</a:t>
            </a:r>
            <a:endParaRPr lang="zh-CN" altLang="en-US" sz="1400" b="1" dirty="0">
              <a:solidFill>
                <a:srgbClr val="C0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1027239" y="3110745"/>
            <a:ext cx="839355" cy="30777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 b="1" dirty="0" smtClean="0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休闲区</a:t>
            </a:r>
            <a:endParaRPr lang="zh-CN" altLang="en-US" sz="1400" b="1" dirty="0">
              <a:solidFill>
                <a:srgbClr val="C0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1903846" y="5938989"/>
            <a:ext cx="198702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altLang="zh-CN" sz="1400" b="1" dirty="0" smtClean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19</a:t>
            </a:r>
            <a:r>
              <a:rPr lang="zh-CN" altLang="en-US" sz="1400" b="1" dirty="0" smtClean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、</a:t>
            </a:r>
            <a:r>
              <a:rPr lang="en-US" altLang="zh-CN" sz="1400" b="1" dirty="0" smtClean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20</a:t>
            </a:r>
            <a:r>
              <a:rPr lang="zh-CN" altLang="en-US" sz="1400" b="1" dirty="0" smtClean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号楼</a:t>
            </a:r>
            <a:r>
              <a:rPr lang="en-US" altLang="zh-CN" sz="1400" b="1" dirty="0" smtClean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</a:t>
            </a:r>
            <a:r>
              <a:rPr lang="zh-CN" altLang="en-US" sz="1400" b="1" dirty="0" smtClean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层平面图</a:t>
            </a:r>
            <a:endParaRPr lang="en-US" altLang="zh-CN" sz="1400" b="1" dirty="0" smtClean="0">
              <a:solidFill>
                <a:schemeClr val="tx2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8072121" y="5940945"/>
            <a:ext cx="2575249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altLang="zh-CN" sz="1400" b="1" dirty="0" smtClean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19</a:t>
            </a:r>
            <a:r>
              <a:rPr lang="zh-CN" altLang="en-US" sz="1400" b="1" dirty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号</a:t>
            </a:r>
            <a:r>
              <a:rPr lang="zh-CN" altLang="en-US" sz="1400" b="1" dirty="0" smtClean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楼标准层平面图</a:t>
            </a:r>
            <a:endParaRPr lang="en-US" altLang="zh-CN" sz="1400" b="1" dirty="0" smtClean="0">
              <a:solidFill>
                <a:schemeClr val="tx2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7850555" y="3099167"/>
            <a:ext cx="839355" cy="30777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 b="1" dirty="0" smtClean="0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住宿区</a:t>
            </a:r>
            <a:endParaRPr lang="zh-CN" altLang="en-US" sz="1400" b="1" dirty="0">
              <a:solidFill>
                <a:srgbClr val="C0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10227692" y="4501006"/>
            <a:ext cx="839355" cy="30777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 b="1" dirty="0" smtClean="0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住宿区</a:t>
            </a:r>
            <a:endParaRPr lang="zh-CN" altLang="en-US" sz="1400" b="1" dirty="0">
              <a:solidFill>
                <a:srgbClr val="C0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4103833" y="3657440"/>
            <a:ext cx="736519" cy="30777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 b="1" dirty="0" smtClean="0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休闲区</a:t>
            </a:r>
            <a:endParaRPr lang="zh-CN" altLang="en-US" sz="1400" b="1" dirty="0">
              <a:solidFill>
                <a:srgbClr val="C0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9888985" y="3646198"/>
            <a:ext cx="736519" cy="30777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 b="1" dirty="0" smtClean="0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休闲区</a:t>
            </a:r>
            <a:endParaRPr lang="zh-CN" altLang="en-US" sz="1400" b="1" dirty="0">
              <a:solidFill>
                <a:srgbClr val="C0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8072121" y="2244359"/>
            <a:ext cx="992124" cy="30777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 b="1" dirty="0" smtClean="0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设备用房</a:t>
            </a:r>
            <a:endParaRPr lang="zh-CN" altLang="en-US" sz="1400" b="1" dirty="0">
              <a:solidFill>
                <a:srgbClr val="C0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163231" y="866646"/>
            <a:ext cx="11804986" cy="9716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p"/>
              <a:defRPr/>
            </a:pPr>
            <a:r>
              <a:rPr lang="zh-CN" altLang="en-US" sz="2000" b="1" dirty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本项目按照养老服务设施进行规划设计，住宿区、理疗区、休息区及设备用房等功能用房满足未来养老运营服务要求。</a:t>
            </a:r>
            <a:endParaRPr lang="en-US" altLang="zh-CN" sz="2000" b="1" dirty="0">
              <a:solidFill>
                <a:schemeClr val="tx2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74399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图片 4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295907" y="1844636"/>
            <a:ext cx="5518887" cy="4329681"/>
          </a:xfrm>
          <a:custGeom>
            <a:avLst/>
            <a:gdLst>
              <a:gd name="connsiteX0" fmla="*/ 0 w 5518887"/>
              <a:gd name="connsiteY0" fmla="*/ 0 h 4329681"/>
              <a:gd name="connsiteX1" fmla="*/ 5518887 w 5518887"/>
              <a:gd name="connsiteY1" fmla="*/ 0 h 4329681"/>
              <a:gd name="connsiteX2" fmla="*/ 5518887 w 5518887"/>
              <a:gd name="connsiteY2" fmla="*/ 4329681 h 4329681"/>
              <a:gd name="connsiteX3" fmla="*/ 3787756 w 5518887"/>
              <a:gd name="connsiteY3" fmla="*/ 4329681 h 4329681"/>
              <a:gd name="connsiteX4" fmla="*/ 3787756 w 5518887"/>
              <a:gd name="connsiteY4" fmla="*/ 1710107 h 4329681"/>
              <a:gd name="connsiteX5" fmla="*/ 0 w 5518887"/>
              <a:gd name="connsiteY5" fmla="*/ 1710107 h 4329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18887" h="4329681">
                <a:moveTo>
                  <a:pt x="0" y="0"/>
                </a:moveTo>
                <a:lnTo>
                  <a:pt x="5518887" y="0"/>
                </a:lnTo>
                <a:lnTo>
                  <a:pt x="5518887" y="4329681"/>
                </a:lnTo>
                <a:lnTo>
                  <a:pt x="3787756" y="4329681"/>
                </a:lnTo>
                <a:lnTo>
                  <a:pt x="3787756" y="1710107"/>
                </a:lnTo>
                <a:lnTo>
                  <a:pt x="0" y="1710107"/>
                </a:lnTo>
                <a:close/>
              </a:path>
            </a:pathLst>
          </a:custGeom>
        </p:spPr>
      </p:pic>
      <p:sp>
        <p:nvSpPr>
          <p:cNvPr id="5" name="文本框 4"/>
          <p:cNvSpPr txBox="1"/>
          <p:nvPr/>
        </p:nvSpPr>
        <p:spPr>
          <a:xfrm>
            <a:off x="938530" y="418465"/>
            <a:ext cx="6078090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250" b="1" dirty="0">
                <a:solidFill>
                  <a:srgbClr val="0068B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基本情况</a:t>
            </a:r>
            <a:r>
              <a:rPr lang="en-US" altLang="zh-CN" sz="2250" b="1" dirty="0">
                <a:solidFill>
                  <a:srgbClr val="0068B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||</a:t>
            </a:r>
            <a:r>
              <a:rPr lang="zh-CN" altLang="en-US" sz="2250" b="1" dirty="0">
                <a:solidFill>
                  <a:srgbClr val="0068B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项目</a:t>
            </a:r>
            <a:r>
              <a:rPr lang="zh-CN" altLang="en-US" sz="2250" b="1" dirty="0" smtClean="0">
                <a:solidFill>
                  <a:srgbClr val="0068B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现状</a:t>
            </a:r>
            <a:r>
              <a:rPr lang="en-US" altLang="zh-CN" sz="2250" b="1" dirty="0" smtClean="0">
                <a:solidFill>
                  <a:srgbClr val="0068B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||</a:t>
            </a:r>
            <a:r>
              <a:rPr lang="zh-CN" altLang="en-US" sz="2250" b="1" dirty="0" smtClean="0">
                <a:solidFill>
                  <a:srgbClr val="0068B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功能分布</a:t>
            </a:r>
            <a:endParaRPr lang="zh-CN" altLang="en-US" sz="2250" b="1" dirty="0">
              <a:solidFill>
                <a:srgbClr val="0068B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6" name="图形 15"/>
          <p:cNvPicPr>
            <a:picLocks noChangeAspect="1"/>
          </p:cNvPicPr>
          <p:nvPr/>
        </p:nvPicPr>
        <p:blipFill>
          <a:blip r:embed="rId4" cstate="print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0016490" y="387985"/>
            <a:ext cx="1718945" cy="34734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-12700" y="403860"/>
            <a:ext cx="828040" cy="471805"/>
          </a:xfrm>
          <a:prstGeom prst="rect">
            <a:avLst/>
          </a:prstGeom>
          <a:solidFill>
            <a:srgbClr val="F095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0" y="6246000"/>
            <a:ext cx="12191365" cy="612000"/>
          </a:xfrm>
          <a:prstGeom prst="rect">
            <a:avLst/>
          </a:prstGeom>
          <a:solidFill>
            <a:srgbClr val="0068B7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163231" y="866646"/>
            <a:ext cx="11804986" cy="9716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p"/>
              <a:defRPr/>
            </a:pPr>
            <a:r>
              <a:rPr lang="zh-CN" altLang="en-US" sz="2000" b="1" dirty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本项目按照养老服务设施进行规划设计，住宿区、理疗区、休息区及设备用房等功能用房满足未来养老运营服务要求。</a:t>
            </a:r>
            <a:endParaRPr lang="en-US" altLang="zh-CN" sz="2000" b="1" dirty="0">
              <a:solidFill>
                <a:schemeClr val="tx2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0" name="幻灯片编号占位符 1"/>
          <p:cNvSpPr txBox="1"/>
          <p:nvPr/>
        </p:nvSpPr>
        <p:spPr>
          <a:xfrm>
            <a:off x="11781351" y="6453341"/>
            <a:ext cx="459862" cy="404660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C585067-23E6-4361-870B-5635C828C165}" type="slidenum">
              <a:rPr lang="zh-CN" altLang="en-US" sz="1600" smtClean="0"/>
              <a:t>7</a:t>
            </a:fld>
            <a:endParaRPr lang="zh-CN" altLang="en-US" sz="1600" dirty="0"/>
          </a:p>
        </p:txBody>
      </p:sp>
      <p:sp>
        <p:nvSpPr>
          <p:cNvPr id="20" name="文本框 19"/>
          <p:cNvSpPr txBox="1"/>
          <p:nvPr/>
        </p:nvSpPr>
        <p:spPr>
          <a:xfrm>
            <a:off x="163231" y="415962"/>
            <a:ext cx="543334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25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</a:t>
            </a:r>
            <a:endParaRPr lang="zh-CN" altLang="en-US" sz="225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7" name="组合 46"/>
          <p:cNvGrpSpPr/>
          <p:nvPr/>
        </p:nvGrpSpPr>
        <p:grpSpPr>
          <a:xfrm>
            <a:off x="815340" y="1891908"/>
            <a:ext cx="10943972" cy="4404612"/>
            <a:chOff x="815340" y="1891908"/>
            <a:chExt cx="10943972" cy="4404612"/>
          </a:xfrm>
        </p:grpSpPr>
        <p:sp>
          <p:nvSpPr>
            <p:cNvPr id="14" name="文本框 13"/>
            <p:cNvSpPr txBox="1"/>
            <p:nvPr/>
          </p:nvSpPr>
          <p:spPr>
            <a:xfrm>
              <a:off x="3539254" y="2629887"/>
              <a:ext cx="1166071" cy="3371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华文楷体" panose="02010600040101010101" pitchFamily="2" charset="-122"/>
                  <a:ea typeface="华文楷体" panose="02010600040101010101" pitchFamily="2" charset="-122"/>
                  <a:cs typeface="+mn-cs"/>
                </a:rPr>
                <a:t>净租金</a:t>
              </a:r>
            </a:p>
          </p:txBody>
        </p: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15340" y="1891908"/>
              <a:ext cx="4820350" cy="4256513"/>
            </a:xfrm>
            <a:prstGeom prst="rect">
              <a:avLst/>
            </a:prstGeom>
          </p:spPr>
        </p:pic>
        <p:sp>
          <p:nvSpPr>
            <p:cNvPr id="13" name="任意多边形 12"/>
            <p:cNvSpPr/>
            <p:nvPr/>
          </p:nvSpPr>
          <p:spPr>
            <a:xfrm>
              <a:off x="2374640" y="1978089"/>
              <a:ext cx="1660849" cy="2631232"/>
            </a:xfrm>
            <a:custGeom>
              <a:avLst/>
              <a:gdLst>
                <a:gd name="connsiteX0" fmla="*/ 0 w 1614196"/>
                <a:gd name="connsiteY0" fmla="*/ 0 h 2631232"/>
                <a:gd name="connsiteX1" fmla="*/ 0 w 1614196"/>
                <a:gd name="connsiteY1" fmla="*/ 2631232 h 2631232"/>
                <a:gd name="connsiteX2" fmla="*/ 1614196 w 1614196"/>
                <a:gd name="connsiteY2" fmla="*/ 2631232 h 2631232"/>
                <a:gd name="connsiteX3" fmla="*/ 1614196 w 1614196"/>
                <a:gd name="connsiteY3" fmla="*/ 46653 h 2631232"/>
                <a:gd name="connsiteX4" fmla="*/ 1315616 w 1614196"/>
                <a:gd name="connsiteY4" fmla="*/ 46653 h 2631232"/>
                <a:gd name="connsiteX5" fmla="*/ 1315616 w 1614196"/>
                <a:gd name="connsiteY5" fmla="*/ 2230016 h 2631232"/>
                <a:gd name="connsiteX6" fmla="*/ 270588 w 1614196"/>
                <a:gd name="connsiteY6" fmla="*/ 2230016 h 2631232"/>
                <a:gd name="connsiteX7" fmla="*/ 270588 w 1614196"/>
                <a:gd name="connsiteY7" fmla="*/ 55983 h 2631232"/>
                <a:gd name="connsiteX8" fmla="*/ 0 w 1614196"/>
                <a:gd name="connsiteY8" fmla="*/ 0 h 2631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14196" h="2631232">
                  <a:moveTo>
                    <a:pt x="0" y="0"/>
                  </a:moveTo>
                  <a:lnTo>
                    <a:pt x="0" y="2631232"/>
                  </a:lnTo>
                  <a:lnTo>
                    <a:pt x="1614196" y="2631232"/>
                  </a:lnTo>
                  <a:lnTo>
                    <a:pt x="1614196" y="46653"/>
                  </a:lnTo>
                  <a:lnTo>
                    <a:pt x="1315616" y="46653"/>
                  </a:lnTo>
                  <a:lnTo>
                    <a:pt x="1315616" y="2230016"/>
                  </a:lnTo>
                  <a:lnTo>
                    <a:pt x="270588" y="2230016"/>
                  </a:lnTo>
                  <a:lnTo>
                    <a:pt x="270588" y="559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  <a:alpha val="8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任意多边形 14"/>
            <p:cNvSpPr/>
            <p:nvPr/>
          </p:nvSpPr>
          <p:spPr>
            <a:xfrm>
              <a:off x="1138335" y="1978090"/>
              <a:ext cx="4133461" cy="3993502"/>
            </a:xfrm>
            <a:custGeom>
              <a:avLst/>
              <a:gdLst>
                <a:gd name="connsiteX0" fmla="*/ 0 w 4133461"/>
                <a:gd name="connsiteY0" fmla="*/ 0 h 3993502"/>
                <a:gd name="connsiteX1" fmla="*/ 9330 w 4133461"/>
                <a:gd name="connsiteY1" fmla="*/ 3946849 h 3993502"/>
                <a:gd name="connsiteX2" fmla="*/ 4133461 w 4133461"/>
                <a:gd name="connsiteY2" fmla="*/ 3993502 h 3993502"/>
                <a:gd name="connsiteX3" fmla="*/ 4096138 w 4133461"/>
                <a:gd name="connsiteY3" fmla="*/ 46653 h 3993502"/>
                <a:gd name="connsiteX4" fmla="*/ 2883159 w 4133461"/>
                <a:gd name="connsiteY4" fmla="*/ 37322 h 3993502"/>
                <a:gd name="connsiteX5" fmla="*/ 2911151 w 4133461"/>
                <a:gd name="connsiteY5" fmla="*/ 2659224 h 3993502"/>
                <a:gd name="connsiteX6" fmla="*/ 1222310 w 4133461"/>
                <a:gd name="connsiteY6" fmla="*/ 2631232 h 3993502"/>
                <a:gd name="connsiteX7" fmla="*/ 1240971 w 4133461"/>
                <a:gd name="connsiteY7" fmla="*/ 37322 h 3993502"/>
                <a:gd name="connsiteX8" fmla="*/ 46653 w 4133461"/>
                <a:gd name="connsiteY8" fmla="*/ 74645 h 3993502"/>
                <a:gd name="connsiteX9" fmla="*/ 46653 w 4133461"/>
                <a:gd name="connsiteY9" fmla="*/ 74645 h 3993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133461" h="3993502">
                  <a:moveTo>
                    <a:pt x="0" y="0"/>
                  </a:moveTo>
                  <a:lnTo>
                    <a:pt x="9330" y="3946849"/>
                  </a:lnTo>
                  <a:lnTo>
                    <a:pt x="4133461" y="3993502"/>
                  </a:lnTo>
                  <a:lnTo>
                    <a:pt x="4096138" y="46653"/>
                  </a:lnTo>
                  <a:lnTo>
                    <a:pt x="2883159" y="37322"/>
                  </a:lnTo>
                  <a:lnTo>
                    <a:pt x="2911151" y="2659224"/>
                  </a:lnTo>
                  <a:lnTo>
                    <a:pt x="1222310" y="2631232"/>
                  </a:lnTo>
                  <a:lnTo>
                    <a:pt x="1240971" y="37322"/>
                  </a:lnTo>
                  <a:lnTo>
                    <a:pt x="46653" y="74645"/>
                  </a:lnTo>
                  <a:lnTo>
                    <a:pt x="46653" y="74645"/>
                  </a:lnTo>
                </a:path>
              </a:pathLst>
            </a:custGeom>
            <a:solidFill>
              <a:srgbClr val="0070C0">
                <a:alpha val="5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2357377" y="2755196"/>
              <a:ext cx="1977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C00000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走廊</a:t>
              </a:r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2808194" y="4239989"/>
              <a:ext cx="93949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C00000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走廊</a:t>
              </a:r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3657443" y="2755196"/>
              <a:ext cx="1898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C00000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走廊</a:t>
              </a:r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1132644" y="3349441"/>
              <a:ext cx="11051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 smtClean="0">
                  <a:solidFill>
                    <a:srgbClr val="C00000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西侧房间</a:t>
              </a:r>
              <a:endParaRPr lang="zh-CN" altLang="en-US" dirty="0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24" name="文本框 23"/>
            <p:cNvSpPr txBox="1"/>
            <p:nvPr/>
          </p:nvSpPr>
          <p:spPr>
            <a:xfrm>
              <a:off x="2564412" y="5201761"/>
              <a:ext cx="11051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 smtClean="0">
                  <a:solidFill>
                    <a:srgbClr val="C00000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南侧房间</a:t>
              </a:r>
              <a:endParaRPr lang="zh-CN" altLang="en-US" dirty="0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25" name="文本框 24"/>
            <p:cNvSpPr txBox="1"/>
            <p:nvPr/>
          </p:nvSpPr>
          <p:spPr>
            <a:xfrm>
              <a:off x="4172987" y="3293705"/>
              <a:ext cx="11051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C00000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东</a:t>
              </a:r>
              <a:r>
                <a:rPr lang="zh-CN" altLang="en-US" dirty="0" smtClean="0">
                  <a:solidFill>
                    <a:srgbClr val="C00000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侧房间</a:t>
              </a:r>
              <a:endParaRPr lang="zh-CN" altLang="en-US" dirty="0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18" name="任意多边形 17"/>
            <p:cNvSpPr/>
            <p:nvPr/>
          </p:nvSpPr>
          <p:spPr>
            <a:xfrm>
              <a:off x="6358759" y="2627586"/>
              <a:ext cx="4918841" cy="2890345"/>
            </a:xfrm>
            <a:custGeom>
              <a:avLst/>
              <a:gdLst>
                <a:gd name="connsiteX0" fmla="*/ 0 w 4918841"/>
                <a:gd name="connsiteY0" fmla="*/ 0 h 2890345"/>
                <a:gd name="connsiteX1" fmla="*/ 4540469 w 4918841"/>
                <a:gd name="connsiteY1" fmla="*/ 0 h 2890345"/>
                <a:gd name="connsiteX2" fmla="*/ 4540469 w 4918841"/>
                <a:gd name="connsiteY2" fmla="*/ 2774731 h 2890345"/>
                <a:gd name="connsiteX3" fmla="*/ 4918841 w 4918841"/>
                <a:gd name="connsiteY3" fmla="*/ 2774731 h 2890345"/>
                <a:gd name="connsiteX4" fmla="*/ 4918841 w 4918841"/>
                <a:gd name="connsiteY4" fmla="*/ 2879835 h 2890345"/>
                <a:gd name="connsiteX5" fmla="*/ 4372303 w 4918841"/>
                <a:gd name="connsiteY5" fmla="*/ 2890345 h 2890345"/>
                <a:gd name="connsiteX6" fmla="*/ 4340772 w 4918841"/>
                <a:gd name="connsiteY6" fmla="*/ 178676 h 2890345"/>
                <a:gd name="connsiteX7" fmla="*/ 10510 w 4918841"/>
                <a:gd name="connsiteY7" fmla="*/ 147145 h 2890345"/>
                <a:gd name="connsiteX8" fmla="*/ 0 w 4918841"/>
                <a:gd name="connsiteY8" fmla="*/ 0 h 2890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918841" h="2890345">
                  <a:moveTo>
                    <a:pt x="0" y="0"/>
                  </a:moveTo>
                  <a:lnTo>
                    <a:pt x="4540469" y="0"/>
                  </a:lnTo>
                  <a:lnTo>
                    <a:pt x="4540469" y="2774731"/>
                  </a:lnTo>
                  <a:lnTo>
                    <a:pt x="4918841" y="2774731"/>
                  </a:lnTo>
                  <a:lnTo>
                    <a:pt x="4918841" y="2879835"/>
                  </a:lnTo>
                  <a:lnTo>
                    <a:pt x="4372303" y="2890345"/>
                  </a:lnTo>
                  <a:lnTo>
                    <a:pt x="4340772" y="178676"/>
                  </a:lnTo>
                  <a:lnTo>
                    <a:pt x="10510" y="1471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  <a:alpha val="8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文本框 25"/>
            <p:cNvSpPr txBox="1"/>
            <p:nvPr/>
          </p:nvSpPr>
          <p:spPr>
            <a:xfrm>
              <a:off x="7621446" y="2540517"/>
              <a:ext cx="109674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600" dirty="0">
                  <a:solidFill>
                    <a:srgbClr val="C00000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走廊</a:t>
              </a:r>
            </a:p>
          </p:txBody>
        </p:sp>
        <p:sp>
          <p:nvSpPr>
            <p:cNvPr id="27" name="文本框 26"/>
            <p:cNvSpPr txBox="1"/>
            <p:nvPr/>
          </p:nvSpPr>
          <p:spPr>
            <a:xfrm>
              <a:off x="10692304" y="3354909"/>
              <a:ext cx="214371" cy="5835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1600">
                  <a:solidFill>
                    <a:srgbClr val="C00000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defRPr>
              </a:lvl1pPr>
            </a:lstStyle>
            <a:p>
              <a:pPr algn="ctr"/>
              <a:r>
                <a:rPr lang="zh-CN" altLang="en-US" dirty="0"/>
                <a:t>走廊</a:t>
              </a:r>
            </a:p>
          </p:txBody>
        </p:sp>
        <p:sp>
          <p:nvSpPr>
            <p:cNvPr id="28" name="文本框 27"/>
            <p:cNvSpPr txBox="1"/>
            <p:nvPr/>
          </p:nvSpPr>
          <p:spPr>
            <a:xfrm>
              <a:off x="10662572" y="5276956"/>
              <a:ext cx="109674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1600">
                  <a:solidFill>
                    <a:srgbClr val="C00000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defRPr>
              </a:lvl1pPr>
            </a:lstStyle>
            <a:p>
              <a:r>
                <a:rPr lang="zh-CN" altLang="en-US" dirty="0"/>
                <a:t>走廊</a:t>
              </a:r>
            </a:p>
          </p:txBody>
        </p:sp>
        <p:sp>
          <p:nvSpPr>
            <p:cNvPr id="29" name="矩形 28"/>
            <p:cNvSpPr/>
            <p:nvPr/>
          </p:nvSpPr>
          <p:spPr>
            <a:xfrm>
              <a:off x="6316717" y="1978088"/>
              <a:ext cx="1198180" cy="649497"/>
            </a:xfrm>
            <a:prstGeom prst="rect">
              <a:avLst/>
            </a:prstGeom>
            <a:solidFill>
              <a:srgbClr val="0070C0">
                <a:alpha val="5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矩形 30"/>
            <p:cNvSpPr/>
            <p:nvPr/>
          </p:nvSpPr>
          <p:spPr>
            <a:xfrm>
              <a:off x="6319930" y="2798479"/>
              <a:ext cx="3733953" cy="735628"/>
            </a:xfrm>
            <a:prstGeom prst="rect">
              <a:avLst/>
            </a:prstGeom>
            <a:solidFill>
              <a:srgbClr val="0070C0">
                <a:alpha val="5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矩形 31"/>
            <p:cNvSpPr/>
            <p:nvPr/>
          </p:nvSpPr>
          <p:spPr>
            <a:xfrm>
              <a:off x="10006516" y="1969378"/>
              <a:ext cx="744053" cy="432352"/>
            </a:xfrm>
            <a:prstGeom prst="rect">
              <a:avLst/>
            </a:prstGeom>
            <a:solidFill>
              <a:schemeClr val="accent2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矩形 32"/>
            <p:cNvSpPr/>
            <p:nvPr/>
          </p:nvSpPr>
          <p:spPr>
            <a:xfrm>
              <a:off x="10892715" y="1977634"/>
              <a:ext cx="687337" cy="3408793"/>
            </a:xfrm>
            <a:prstGeom prst="rect">
              <a:avLst/>
            </a:prstGeom>
            <a:solidFill>
              <a:srgbClr val="0070C0">
                <a:alpha val="5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" name="矩形 33"/>
            <p:cNvSpPr/>
            <p:nvPr/>
          </p:nvSpPr>
          <p:spPr>
            <a:xfrm>
              <a:off x="10084019" y="4317735"/>
              <a:ext cx="633114" cy="1691067"/>
            </a:xfrm>
            <a:prstGeom prst="rect">
              <a:avLst/>
            </a:prstGeom>
            <a:solidFill>
              <a:srgbClr val="0070C0">
                <a:alpha val="5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矩形 34"/>
            <p:cNvSpPr/>
            <p:nvPr/>
          </p:nvSpPr>
          <p:spPr>
            <a:xfrm>
              <a:off x="10716288" y="5566721"/>
              <a:ext cx="876622" cy="453215"/>
            </a:xfrm>
            <a:prstGeom prst="rect">
              <a:avLst/>
            </a:prstGeom>
            <a:solidFill>
              <a:srgbClr val="0070C0">
                <a:alpha val="5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文本框 36"/>
            <p:cNvSpPr txBox="1"/>
            <p:nvPr/>
          </p:nvSpPr>
          <p:spPr>
            <a:xfrm>
              <a:off x="6319413" y="2122377"/>
              <a:ext cx="11051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 smtClean="0">
                  <a:solidFill>
                    <a:srgbClr val="C00000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西侧房间</a:t>
              </a:r>
              <a:endParaRPr lang="zh-CN" altLang="en-US" dirty="0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38" name="矩形 37"/>
            <p:cNvSpPr/>
            <p:nvPr/>
          </p:nvSpPr>
          <p:spPr>
            <a:xfrm>
              <a:off x="10074903" y="3446861"/>
              <a:ext cx="641385" cy="587096"/>
            </a:xfrm>
            <a:prstGeom prst="rect">
              <a:avLst/>
            </a:prstGeom>
            <a:solidFill>
              <a:srgbClr val="FFFF00">
                <a:alpha val="5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0" name="文本框 39"/>
            <p:cNvSpPr txBox="1"/>
            <p:nvPr/>
          </p:nvSpPr>
          <p:spPr>
            <a:xfrm>
              <a:off x="7713015" y="3014024"/>
              <a:ext cx="11051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 smtClean="0">
                  <a:solidFill>
                    <a:srgbClr val="C00000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南侧房间</a:t>
              </a:r>
              <a:endParaRPr lang="zh-CN" altLang="en-US" dirty="0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42" name="文本框 41"/>
            <p:cNvSpPr txBox="1"/>
            <p:nvPr/>
          </p:nvSpPr>
          <p:spPr>
            <a:xfrm>
              <a:off x="10074903" y="1936747"/>
              <a:ext cx="110516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400" dirty="0" smtClean="0">
                  <a:solidFill>
                    <a:srgbClr val="C00000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设备</a:t>
              </a:r>
              <a:endParaRPr lang="en-US" altLang="zh-CN" sz="1400" dirty="0" smtClean="0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  <a:p>
              <a:r>
                <a:rPr lang="zh-CN" altLang="en-US" sz="1400" dirty="0" smtClean="0">
                  <a:solidFill>
                    <a:srgbClr val="C00000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用房</a:t>
              </a:r>
              <a:endParaRPr lang="zh-CN" altLang="en-US" sz="1400" dirty="0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43" name="文本框 42"/>
            <p:cNvSpPr txBox="1"/>
            <p:nvPr/>
          </p:nvSpPr>
          <p:spPr>
            <a:xfrm>
              <a:off x="10144077" y="3506919"/>
              <a:ext cx="110516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400" dirty="0" smtClean="0">
                  <a:solidFill>
                    <a:srgbClr val="C00000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休闲‘</a:t>
              </a:r>
              <a:endParaRPr lang="en-US" altLang="zh-CN" sz="1400" dirty="0" smtClean="0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  <a:p>
              <a:r>
                <a:rPr lang="zh-CN" altLang="en-US" sz="1400" dirty="0" smtClean="0">
                  <a:solidFill>
                    <a:srgbClr val="C00000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区域</a:t>
              </a:r>
              <a:endParaRPr lang="zh-CN" altLang="en-US" sz="1400" dirty="0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44" name="文本框 43"/>
            <p:cNvSpPr txBox="1"/>
            <p:nvPr/>
          </p:nvSpPr>
          <p:spPr>
            <a:xfrm>
              <a:off x="3131877" y="5988743"/>
              <a:ext cx="199941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 smtClean="0">
                  <a:latin typeface="华文楷体" panose="02010600040101010101" pitchFamily="2" charset="-122"/>
                  <a:ea typeface="华文楷体" panose="02010600040101010101" pitchFamily="2" charset="-122"/>
                </a:rPr>
                <a:t>17</a:t>
              </a:r>
              <a:r>
                <a:rPr lang="zh-CN" altLang="en-US" sz="1400" dirty="0" smtClean="0">
                  <a:latin typeface="华文楷体" panose="02010600040101010101" pitchFamily="2" charset="-122"/>
                  <a:ea typeface="华文楷体" panose="02010600040101010101" pitchFamily="2" charset="-122"/>
                </a:rPr>
                <a:t>号、</a:t>
              </a:r>
              <a:r>
                <a:rPr lang="en-US" altLang="zh-CN" sz="1400" dirty="0" smtClean="0">
                  <a:latin typeface="华文楷体" panose="02010600040101010101" pitchFamily="2" charset="-122"/>
                  <a:ea typeface="华文楷体" panose="02010600040101010101" pitchFamily="2" charset="-122"/>
                </a:rPr>
                <a:t>18</a:t>
              </a:r>
              <a:r>
                <a:rPr lang="zh-CN" altLang="en-US" sz="1400" dirty="0" smtClean="0">
                  <a:latin typeface="华文楷体" panose="02010600040101010101" pitchFamily="2" charset="-122"/>
                  <a:ea typeface="华文楷体" panose="02010600040101010101" pitchFamily="2" charset="-122"/>
                </a:rPr>
                <a:t>号楼平面图</a:t>
              </a:r>
              <a:endParaRPr lang="zh-CN" altLang="en-US" sz="1400" dirty="0"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45" name="文本框 44"/>
            <p:cNvSpPr txBox="1"/>
            <p:nvPr/>
          </p:nvSpPr>
          <p:spPr>
            <a:xfrm>
              <a:off x="7621577" y="5988743"/>
              <a:ext cx="168582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 smtClean="0">
                  <a:latin typeface="华文楷体" panose="02010600040101010101" pitchFamily="2" charset="-122"/>
                  <a:ea typeface="华文楷体" panose="02010600040101010101" pitchFamily="2" charset="-122"/>
                </a:rPr>
                <a:t>19</a:t>
              </a:r>
              <a:r>
                <a:rPr lang="zh-CN" altLang="en-US" sz="1400" dirty="0" smtClean="0">
                  <a:latin typeface="华文楷体" panose="02010600040101010101" pitchFamily="2" charset="-122"/>
                  <a:ea typeface="华文楷体" panose="02010600040101010101" pitchFamily="2" charset="-122"/>
                </a:rPr>
                <a:t>号楼平面图</a:t>
              </a:r>
              <a:endParaRPr lang="zh-CN" altLang="en-US" sz="1400" dirty="0"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</p:grpSp>
      <p:sp>
        <p:nvSpPr>
          <p:cNvPr id="41" name="文本框 40"/>
          <p:cNvSpPr txBox="1"/>
          <p:nvPr/>
        </p:nvSpPr>
        <p:spPr>
          <a:xfrm>
            <a:off x="10956191" y="3446861"/>
            <a:ext cx="7075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东侧</a:t>
            </a:r>
            <a:endParaRPr lang="en-US" altLang="zh-CN" dirty="0" smtClean="0">
              <a:solidFill>
                <a:srgbClr val="C0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r>
              <a:rPr lang="zh-CN" altLang="en-US" dirty="0" smtClean="0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房间</a:t>
            </a:r>
            <a:endParaRPr lang="zh-CN" altLang="en-US" dirty="0">
              <a:solidFill>
                <a:srgbClr val="C0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20945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938530" y="418465"/>
            <a:ext cx="646064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250" b="1" dirty="0">
                <a:solidFill>
                  <a:srgbClr val="0068B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基本情况</a:t>
            </a:r>
            <a:r>
              <a:rPr lang="en-US" altLang="zh-CN" sz="2250" b="1" dirty="0">
                <a:solidFill>
                  <a:srgbClr val="0068B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||</a:t>
            </a:r>
            <a:r>
              <a:rPr lang="zh-CN" altLang="en-US" sz="2250" b="1" dirty="0">
                <a:solidFill>
                  <a:srgbClr val="0068B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项目现状</a:t>
            </a:r>
            <a:r>
              <a:rPr lang="en-US" altLang="zh-CN" sz="2250" b="1" dirty="0" smtClean="0">
                <a:solidFill>
                  <a:srgbClr val="0068B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||</a:t>
            </a:r>
            <a:r>
              <a:rPr lang="zh-CN" altLang="en-US" sz="2250" b="1" dirty="0" smtClean="0">
                <a:solidFill>
                  <a:srgbClr val="0068B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主要户型</a:t>
            </a:r>
            <a:endParaRPr lang="zh-CN" altLang="en-US" sz="2250" b="1" dirty="0">
              <a:solidFill>
                <a:srgbClr val="0068B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sz="2250" b="1" dirty="0">
              <a:solidFill>
                <a:srgbClr val="0068B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6" name="图形 15"/>
          <p:cNvPicPr>
            <a:picLocks noChangeAspect="1"/>
          </p:cNvPicPr>
          <p:nvPr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016490" y="387985"/>
            <a:ext cx="1718945" cy="34734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-12700" y="403860"/>
            <a:ext cx="828040" cy="471805"/>
          </a:xfrm>
          <a:prstGeom prst="rect">
            <a:avLst/>
          </a:prstGeom>
          <a:solidFill>
            <a:srgbClr val="F095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0" y="6246000"/>
            <a:ext cx="12191365" cy="612000"/>
          </a:xfrm>
          <a:prstGeom prst="rect">
            <a:avLst/>
          </a:prstGeom>
          <a:solidFill>
            <a:srgbClr val="0068B7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163231" y="866646"/>
            <a:ext cx="11804986" cy="5100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p"/>
              <a:defRPr/>
            </a:pPr>
            <a:r>
              <a:rPr lang="zh-CN" altLang="en-US" sz="2000" b="1" dirty="0" smtClean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本项</a:t>
            </a:r>
            <a:endParaRPr lang="en-US" altLang="zh-CN" sz="2000" b="1" dirty="0" smtClean="0">
              <a:solidFill>
                <a:schemeClr val="tx2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0" name="幻灯片编号占位符 1"/>
          <p:cNvSpPr txBox="1"/>
          <p:nvPr/>
        </p:nvSpPr>
        <p:spPr>
          <a:xfrm>
            <a:off x="11781351" y="6453341"/>
            <a:ext cx="459862" cy="404660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C585067-23E6-4361-870B-5635C828C165}" type="slidenum">
              <a:rPr lang="zh-CN" altLang="en-US" sz="1600" smtClean="0"/>
              <a:t>8</a:t>
            </a:fld>
            <a:endParaRPr lang="zh-CN" altLang="en-US" sz="1600" dirty="0"/>
          </a:p>
        </p:txBody>
      </p:sp>
      <p:sp>
        <p:nvSpPr>
          <p:cNvPr id="20" name="文本框 19"/>
          <p:cNvSpPr txBox="1"/>
          <p:nvPr/>
        </p:nvSpPr>
        <p:spPr>
          <a:xfrm>
            <a:off x="163231" y="415962"/>
            <a:ext cx="543334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25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</a:t>
            </a:r>
            <a:endParaRPr lang="zh-CN" altLang="en-US" sz="225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3539254" y="2629887"/>
            <a:ext cx="1166071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净租金</a:t>
            </a:r>
          </a:p>
        </p:txBody>
      </p:sp>
      <p:sp>
        <p:nvSpPr>
          <p:cNvPr id="19" name="矩形 18"/>
          <p:cNvSpPr/>
          <p:nvPr/>
        </p:nvSpPr>
        <p:spPr>
          <a:xfrm>
            <a:off x="163231" y="866646"/>
            <a:ext cx="11804986" cy="9716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p"/>
              <a:defRPr/>
            </a:pPr>
            <a:r>
              <a:rPr lang="zh-CN" altLang="en-US" sz="2000" b="1" dirty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本项目按照养老服务设施进行规划设计，住宿区、理疗区、休息区及设备用房等功能用房满足未来养老运营服务要求。</a:t>
            </a:r>
            <a:endParaRPr lang="en-US" altLang="zh-CN" sz="2000" b="1" dirty="0">
              <a:solidFill>
                <a:schemeClr val="tx2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180119" y="1927047"/>
            <a:ext cx="11831762" cy="4246077"/>
            <a:chOff x="180119" y="1978802"/>
            <a:chExt cx="11831762" cy="4246077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80119" y="1978803"/>
              <a:ext cx="5118879" cy="4123296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177667" y="1978802"/>
              <a:ext cx="6834214" cy="424607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88594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938530" y="418465"/>
            <a:ext cx="4064000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250" b="1" dirty="0">
                <a:solidFill>
                  <a:srgbClr val="0068B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基本情况</a:t>
            </a:r>
            <a:r>
              <a:rPr lang="en-US" altLang="zh-CN" sz="2250" b="1" dirty="0">
                <a:solidFill>
                  <a:srgbClr val="0068B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||</a:t>
            </a:r>
            <a:r>
              <a:rPr lang="zh-CN" altLang="en-US" sz="2250" b="1" dirty="0" smtClean="0">
                <a:solidFill>
                  <a:srgbClr val="0068B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历史沿革</a:t>
            </a:r>
            <a:r>
              <a:rPr lang="en-US" altLang="zh-CN" sz="2250" b="1" dirty="0" smtClean="0">
                <a:solidFill>
                  <a:srgbClr val="0068B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||</a:t>
            </a:r>
            <a:r>
              <a:rPr lang="zh-CN" altLang="en-US" sz="2250" b="1" dirty="0" smtClean="0">
                <a:solidFill>
                  <a:srgbClr val="0068B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土地获取</a:t>
            </a:r>
            <a:endParaRPr lang="zh-CN" altLang="en-US" sz="2250" b="1" dirty="0">
              <a:solidFill>
                <a:srgbClr val="0068B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6" name="图形 15"/>
          <p:cNvPicPr>
            <a:picLocks noChangeAspect="1"/>
          </p:cNvPicPr>
          <p:nvPr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016490" y="387985"/>
            <a:ext cx="1718945" cy="34734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-12700" y="403860"/>
            <a:ext cx="828040" cy="471805"/>
          </a:xfrm>
          <a:prstGeom prst="rect">
            <a:avLst/>
          </a:prstGeom>
          <a:solidFill>
            <a:srgbClr val="F095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0" y="6246000"/>
            <a:ext cx="12191365" cy="612000"/>
          </a:xfrm>
          <a:prstGeom prst="rect">
            <a:avLst/>
          </a:prstGeom>
          <a:solidFill>
            <a:srgbClr val="0068B7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163231" y="866646"/>
            <a:ext cx="1180498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p"/>
              <a:defRPr/>
            </a:pPr>
            <a:r>
              <a:rPr lang="en-US" altLang="zh-CN" sz="2000" b="1" dirty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2008</a:t>
            </a:r>
            <a:r>
              <a:rPr lang="zh-CN" altLang="en-US" sz="2000" b="1" dirty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年</a:t>
            </a:r>
            <a:r>
              <a:rPr lang="en-US" altLang="zh-CN" sz="2000" b="1" dirty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11</a:t>
            </a:r>
            <a:r>
              <a:rPr lang="zh-CN" altLang="en-US" sz="2000" b="1" dirty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月，北科建集团以土地市场公开招拍挂方式，摘得了该</a:t>
            </a:r>
            <a:r>
              <a:rPr lang="zh-CN" altLang="en-US" sz="2000" b="1" dirty="0" smtClean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地块</a:t>
            </a:r>
            <a:r>
              <a:rPr lang="zh-CN" altLang="en-US" sz="2000" b="1" dirty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r>
              <a:rPr lang="zh-CN" altLang="en-US" sz="2000" b="1" dirty="0" smtClean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土地出让</a:t>
            </a:r>
            <a:r>
              <a:rPr lang="zh-CN" altLang="en-US" sz="2000" b="1" dirty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合同</a:t>
            </a:r>
            <a:r>
              <a:rPr lang="zh-CN" altLang="en-US" sz="2000" b="1" dirty="0" smtClean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中约定宗地用途为商业金融、居住。土地使用权证书证载用途为城镇住宅用地，土地年限至</a:t>
            </a:r>
            <a:r>
              <a:rPr lang="en-US" altLang="zh-CN" sz="2000" b="1" dirty="0" smtClean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2078</a:t>
            </a:r>
            <a:r>
              <a:rPr lang="zh-CN" altLang="en-US" sz="2000" b="1" dirty="0" smtClean="0">
                <a:solidFill>
                  <a:schemeClr val="tx2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年。</a:t>
            </a:r>
            <a:endParaRPr lang="en-US" altLang="zh-CN" sz="2000" b="1" dirty="0">
              <a:solidFill>
                <a:schemeClr val="tx2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0" name="幻灯片编号占位符 1"/>
          <p:cNvSpPr txBox="1"/>
          <p:nvPr/>
        </p:nvSpPr>
        <p:spPr>
          <a:xfrm>
            <a:off x="11781351" y="6453341"/>
            <a:ext cx="459862" cy="404660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C585067-23E6-4361-870B-5635C828C165}" type="slidenum">
              <a:rPr lang="zh-CN" altLang="en-US" sz="1600" smtClean="0"/>
              <a:t>9</a:t>
            </a:fld>
            <a:endParaRPr lang="zh-CN" altLang="en-US" sz="1600" dirty="0"/>
          </a:p>
        </p:txBody>
      </p:sp>
      <p:sp>
        <p:nvSpPr>
          <p:cNvPr id="20" name="文本框 19"/>
          <p:cNvSpPr txBox="1"/>
          <p:nvPr/>
        </p:nvSpPr>
        <p:spPr>
          <a:xfrm>
            <a:off x="163231" y="415962"/>
            <a:ext cx="543334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25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</a:t>
            </a:r>
            <a:endParaRPr lang="zh-CN" altLang="en-US" sz="225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1740425" y="1969638"/>
            <a:ext cx="8711150" cy="4032440"/>
            <a:chOff x="485402" y="1838322"/>
            <a:chExt cx="8711150" cy="4032440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489434" y="1838322"/>
              <a:ext cx="2805166" cy="3907005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85402" y="1847921"/>
              <a:ext cx="3004032" cy="4022841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330838" y="1838323"/>
              <a:ext cx="2865714" cy="3868418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</TotalTime>
  <Words>884</Words>
  <Application>Microsoft Office PowerPoint</Application>
  <PresentationFormat>宽屏</PresentationFormat>
  <Paragraphs>173</Paragraphs>
  <Slides>14</Slides>
  <Notes>12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21" baseType="lpstr">
      <vt:lpstr>等线</vt:lpstr>
      <vt:lpstr>等线 Light</vt:lpstr>
      <vt:lpstr>华文楷体</vt:lpstr>
      <vt:lpstr>微软雅黑</vt:lpstr>
      <vt:lpstr>Arial</vt:lpstr>
      <vt:lpstr>Wingdings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房林贤</dc:creator>
  <cp:lastModifiedBy>房林贤</cp:lastModifiedBy>
  <cp:revision>148</cp:revision>
  <cp:lastPrinted>2026-01-23T05:15:40Z</cp:lastPrinted>
  <dcterms:created xsi:type="dcterms:W3CDTF">2025-12-20T02:54:00Z</dcterms:created>
  <dcterms:modified xsi:type="dcterms:W3CDTF">2026-02-27T02:57:07Z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7D3A7FF61BD042BDA245CFE897FD7DD4_12</vt:lpwstr>
  </property>
  <property fmtid="{D5CDD505-2E9C-101B-9397-08002B2CF9AE}" pid="3" name="KSOProductBuildVer">
    <vt:lpwstr>2052-12.1.0.20784</vt:lpwstr>
  </property>
</Properties>
</file>