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4038600" y="1628775"/>
            <a:ext cx="3971925" cy="942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66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无锡方糖</a:t>
            </a:r>
            <a:endParaRPr sz="6600" dirty="0"/>
          </a:p>
        </p:txBody>
      </p:sp>
      <p:sp>
        <p:nvSpPr>
          <p:cNvPr id="8" name="textbox 8"/>
          <p:cNvSpPr/>
          <p:nvPr/>
        </p:nvSpPr>
        <p:spPr>
          <a:xfrm>
            <a:off x="4448175" y="3076575"/>
            <a:ext cx="3267075" cy="742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5400" b="1" kern="0" spc="0" dirty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项目简介</a:t>
            </a:r>
            <a:endParaRPr sz="5400" dirty="0"/>
          </a:p>
        </p:txBody>
      </p:sp>
      <p:sp>
        <p:nvSpPr>
          <p:cNvPr id="10" name="textbox 10"/>
          <p:cNvSpPr/>
          <p:nvPr/>
        </p:nvSpPr>
        <p:spPr>
          <a:xfrm>
            <a:off x="4667250" y="4267200"/>
            <a:ext cx="2838450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2000" b="1" kern="0" spc="675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发蒙启蔽 运筹建策</a:t>
            </a:r>
            <a:endParaRPr sz="2000" dirty="0"/>
          </a:p>
        </p:txBody>
      </p:sp>
      <p:sp>
        <p:nvSpPr>
          <p:cNvPr id="12" name="textbox 12"/>
          <p:cNvSpPr/>
          <p:nvPr/>
        </p:nvSpPr>
        <p:spPr>
          <a:xfrm>
            <a:off x="4686300" y="4876800"/>
            <a:ext cx="2819400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2000" b="1" kern="0" spc="675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蓄势待发 一展风采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266700" y="285750"/>
            <a:ext cx="5153025" cy="390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28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邻里商业中心-无锡·方糖商业中心</a:t>
            </a:r>
            <a:endParaRPr sz="2800" dirty="0"/>
          </a:p>
        </p:txBody>
      </p:sp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85725" y="895350"/>
          <a:ext cx="6486525" cy="1800225"/>
        </p:xfrm>
        <a:graphic>
          <a:graphicData uri="http://schemas.openxmlformats.org/drawingml/2006/table">
            <a:tbl>
              <a:tblPr/>
              <a:tblGrid>
                <a:gridCol w="1609725"/>
                <a:gridCol w="1619250"/>
                <a:gridCol w="1390650"/>
                <a:gridCol w="1866900"/>
              </a:tblGrid>
              <a:tr h="409575"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产权证数量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43本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开业时间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2020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产权建筑面积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13160.72m</a:t>
                      </a:r>
                      <a:r>
                        <a:rPr sz="1500" kern="0" spc="0" baseline="30000" dirty="0">
                          <a:solidFill>
                            <a:srgbClr val="C81D3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停车位数量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B1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73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500" dirty="0"/>
                    </a:p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B2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144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产权属性/年限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商业，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主力业态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餐饮、零售、教培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产权到期日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2050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建筑形态</a:t>
                      </a:r>
                      <a:endParaRPr sz="1500" dirty="0"/>
                    </a:p>
                  </a:txBody>
                  <a:tcPr marL="0" marR="0" marT="0" marB="0" vert="horz" anchor="b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D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商业盒子</a:t>
                      </a:r>
                      <a:endParaRPr sz="15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949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2"/>
          <p:cNvSpPr/>
          <p:nvPr/>
        </p:nvSpPr>
        <p:spPr>
          <a:xfrm>
            <a:off x="161925" y="2771775"/>
            <a:ext cx="1038225" cy="228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【区位交通】</a:t>
            </a:r>
            <a:endParaRPr sz="1600" dirty="0"/>
          </a:p>
        </p:txBody>
      </p:sp>
      <p:sp>
        <p:nvSpPr>
          <p:cNvPr id="24" name="textbox 24"/>
          <p:cNvSpPr/>
          <p:nvPr/>
        </p:nvSpPr>
        <p:spPr>
          <a:xfrm>
            <a:off x="76200" y="3133725"/>
            <a:ext cx="6172200" cy="219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marL="276225" indent="-257175" algn="l" rtl="0" eaLnBrk="0">
              <a:buChar char="✓"/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片区定位：项目位于太湖新城核心区，经开区观山路与信成道交汇处；</a:t>
            </a:r>
            <a:endParaRPr sz="1600" dirty="0"/>
          </a:p>
        </p:txBody>
      </p:sp>
      <p:sp>
        <p:nvSpPr>
          <p:cNvPr id="26" name="textbox 26"/>
          <p:cNvSpPr/>
          <p:nvPr/>
        </p:nvSpPr>
        <p:spPr>
          <a:xfrm>
            <a:off x="76200" y="3486150"/>
            <a:ext cx="6191250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marL="257175" indent="-238125" algn="l" rtl="0" eaLnBrk="0">
              <a:buChar char="✓"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周边人口及产业概况：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三公里覆盖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万人。紧邻海岸城等核心商务区；</a:t>
            </a:r>
            <a:endParaRPr sz="1600" dirty="0"/>
          </a:p>
        </p:txBody>
      </p:sp>
      <p:sp>
        <p:nvSpPr>
          <p:cNvPr id="28" name="textbox 28"/>
          <p:cNvSpPr/>
          <p:nvPr/>
        </p:nvSpPr>
        <p:spPr>
          <a:xfrm>
            <a:off x="76200" y="3857625"/>
            <a:ext cx="6496050" cy="457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marL="257175" indent="-238125" algn="l" rtl="0" eaLnBrk="0">
              <a:buChar char="✓"/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三轨交汇：项目正面观山路为主干道，双向8车道；近地铁1号线、4号线，</a:t>
            </a:r>
            <a:endParaRPr sz="1600" dirty="0"/>
          </a:p>
          <a:p>
            <a:pPr marL="123825" algn="l" rtl="0" eaLnBrk="0"/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有30余条公交线路通达全市。</a:t>
            </a:r>
            <a:endParaRPr sz="1600" dirty="0"/>
          </a:p>
        </p:txBody>
      </p:sp>
      <p:sp>
        <p:nvSpPr>
          <p:cNvPr id="30" name="textbox 30"/>
          <p:cNvSpPr/>
          <p:nvPr/>
        </p:nvSpPr>
        <p:spPr>
          <a:xfrm>
            <a:off x="8220075" y="866775"/>
            <a:ext cx="2371725" cy="266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16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无锡首个 "Family core"</a:t>
            </a:r>
            <a:endParaRPr sz="1600" dirty="0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975" y="1162050"/>
            <a:ext cx="5314950" cy="299085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61925" y="4457700"/>
            <a:ext cx="1047750" cy="238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【项目亮点】</a:t>
            </a:r>
            <a:endParaRPr sz="1600" dirty="0"/>
          </a:p>
        </p:txBody>
      </p:sp>
      <p:sp>
        <p:nvSpPr>
          <p:cNvPr id="38" name="textbox 38"/>
          <p:cNvSpPr/>
          <p:nvPr/>
        </p:nvSpPr>
        <p:spPr>
          <a:xfrm>
            <a:off x="76200" y="4838700"/>
            <a:ext cx="6438900" cy="466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marL="266700" indent="-257175" algn="l" rtl="0" eaLnBrk="0">
              <a:buChar char="✓"/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高出租率：方糖出租率高达95%，项目在营品牌槳督集肯德基、星巴克、</a:t>
            </a:r>
            <a:endParaRPr sz="1600" dirty="0"/>
          </a:p>
          <a:p>
            <a:pPr algn="l" rtl="0" eaLnBrk="0"/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学而思、英锐教育等30余家。填补所在区域教育陪伴类商业的空白；</a:t>
            </a:r>
            <a:endParaRPr sz="1600" dirty="0"/>
          </a:p>
        </p:txBody>
      </p:sp>
      <p:sp>
        <p:nvSpPr>
          <p:cNvPr id="40" name="textbox 40"/>
          <p:cNvSpPr/>
          <p:nvPr/>
        </p:nvSpPr>
        <p:spPr>
          <a:xfrm>
            <a:off x="76200" y="5429250"/>
            <a:ext cx="6343650" cy="495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marL="276225" indent="-257175" algn="l" rtl="0" eaLnBrk="0">
              <a:buChar char="✓"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高辨识度：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项目创意打造网红地标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-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空中巴士滑梯，为项目进入更多趣味</a:t>
            </a:r>
            <a:endParaRPr sz="1600" dirty="0"/>
          </a:p>
          <a:p>
            <a:pPr algn="l" rtl="0" eaLnBrk="0"/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和互动性，在板块内具备辨识度与与名度</a:t>
            </a:r>
            <a:endParaRPr sz="1600" dirty="0"/>
          </a:p>
        </p:txBody>
      </p:sp>
      <p:sp>
        <p:nvSpPr>
          <p:cNvPr id="42" name="textbox 42"/>
          <p:cNvSpPr/>
          <p:nvPr/>
        </p:nvSpPr>
        <p:spPr>
          <a:xfrm>
            <a:off x="76200" y="6048375"/>
            <a:ext cx="6486525" cy="476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marL="266700" indent="-247650" algn="l" rtl="0" eaLnBrk="0">
              <a:buChar char="✓"/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高消费力客群：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客群基数庞大，优质消费客群增长迅速。周边改善小区、</a:t>
            </a:r>
            <a:endParaRPr sz="1600" dirty="0"/>
          </a:p>
          <a:p>
            <a:pPr marL="123825" algn="l" rtl="0" eaLnBrk="0"/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高端写字楼及商业综合体汇聚，客群平均购买能力高于全市人均消费水平</a:t>
            </a:r>
            <a:endParaRPr sz="1600" dirty="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975" y="4371975"/>
            <a:ext cx="2581275" cy="2228850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8362950" y="5895975"/>
            <a:ext cx="34290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800" kern="0" spc="0" dirty="0">
                <a:solidFill>
                  <a:srgbClr val="795D01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</a:t>
            </a:r>
            <a:r>
              <a:rPr sz="500" b="1" kern="0" spc="0" dirty="0">
                <a:solidFill>
                  <a:srgbClr val="595959">
                    <a:alpha val="100000"/>
                  </a:srgbClr>
                </a:solidFill>
                <a:latin typeface="仿宋_GB2312"/>
                <a:ea typeface="仿宋_GB2312"/>
                <a:cs typeface="仿宋_GB2312"/>
              </a:rPr>
              <a:t>地球轨道</a:t>
            </a:r>
            <a:endParaRPr sz="800" dirty="0"/>
          </a:p>
        </p:txBody>
      </p:sp>
      <p:sp>
        <p:nvSpPr>
          <p:cNvPr id="50" name="textbox 50"/>
          <p:cNvSpPr/>
          <p:nvPr/>
        </p:nvSpPr>
        <p:spPr>
          <a:xfrm>
            <a:off x="6819900" y="6400800"/>
            <a:ext cx="400050" cy="171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500" kern="0" spc="150" dirty="0">
                <a:solidFill>
                  <a:srgbClr val="000000">
                    <a:alpha val="100000"/>
                  </a:srgb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环太湖高速</a:t>
            </a:r>
            <a:endParaRPr sz="500" dirty="0"/>
          </a:p>
        </p:txBody>
      </p:sp>
      <p:sp>
        <p:nvSpPr>
          <p:cNvPr id="52" name="textbox 52"/>
          <p:cNvSpPr/>
          <p:nvPr/>
        </p:nvSpPr>
        <p:spPr>
          <a:xfrm>
            <a:off x="7658100" y="6429375"/>
            <a:ext cx="304800" cy="123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太湖新城。</a:t>
            </a:r>
            <a:endParaRPr sz="600" dirty="0"/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450" y="4419600"/>
            <a:ext cx="2619375" cy="2219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266700" y="285750"/>
            <a:ext cx="4933950" cy="390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28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无锡方糖商业中心最新商户落位</a:t>
            </a:r>
            <a:endParaRPr sz="2800" dirty="0"/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825"/>
            <a:ext cx="12182475" cy="5962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247650" y="276225"/>
            <a:ext cx="4267200" cy="409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none" lIns="0" tIns="0" rIns="0" bIns="0"/>
          <a:lstStyle/>
          <a:p>
            <a:pPr algn="l" rtl="0" eaLnBrk="0"/>
            <a:r>
              <a:rPr sz="28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无锡方糖商业中心收入情况</a:t>
            </a:r>
            <a:endParaRPr sz="2800" dirty="0"/>
          </a:p>
        </p:txBody>
      </p:sp>
      <p:graphicFrame>
        <p:nvGraphicFramePr>
          <p:cNvPr id="74" name="table 74"/>
          <p:cNvGraphicFramePr>
            <a:graphicFrameLocks noGrp="1"/>
          </p:cNvGraphicFramePr>
          <p:nvPr/>
        </p:nvGraphicFramePr>
        <p:xfrm>
          <a:off x="2190750" y="952500"/>
          <a:ext cx="7658100" cy="5286375"/>
        </p:xfrm>
        <a:graphic>
          <a:graphicData uri="http://schemas.openxmlformats.org/drawingml/2006/table">
            <a:tbl>
              <a:tblPr/>
              <a:tblGrid>
                <a:gridCol w="1819275"/>
                <a:gridCol w="2047875"/>
                <a:gridCol w="3790950"/>
              </a:tblGrid>
              <a:tr h="733425">
                <a:tc rowSpan="7"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含税收入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C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科目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2025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-2025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  <a:tr h="762000">
                <a:tc vMerge="1">
                  <a:tcPr marL="0" marR="0" marT="0" marB="0" vert="horz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租金（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9%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533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万元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25">
                <a:tc vMerge="1">
                  <a:tcPr marL="0" marR="0" marT="0" marB="0" vert="horz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管理费（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6%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267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万元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0">
                <a:tc vMerge="1">
                  <a:tcPr marL="0" marR="0" marT="0" marB="0" vert="horz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多经收入（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6%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65.39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万元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25">
                <a:tc vMerge="1">
                  <a:tcPr marL="0" marR="0" marT="0" marB="0" vert="horz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停车场（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9%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27万元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 vMerge="1">
                  <a:tcPr marL="0" marR="0" marT="0" marB="0" vert="horz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营业外收入（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6%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28.6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万元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0">
                <a:tc vMerge="1">
                  <a:tcPr marL="0" marR="0" marT="0" marB="0" vert="horz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b="1" kern="0" spc="0" dirty="0">
                          <a:solidFill>
                            <a:srgbClr val="C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小计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/>
                      <a:r>
                        <a:rPr sz="1700" b="1" kern="0" spc="0" dirty="0">
                          <a:solidFill>
                            <a:srgbClr val="C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921</a:t>
                      </a:r>
                      <a:r>
                        <a:rPr sz="1700" b="1" kern="0" spc="0" dirty="0">
                          <a:solidFill>
                            <a:srgbClr val="C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万元</a:t>
                      </a:r>
                      <a:endParaRPr sz="1700" dirty="0"/>
                    </a:p>
                  </a:txBody>
                  <a:tcPr marL="0" marR="0" marT="0" marB="0" vert="horz" anchor="ctr">
                    <a:lnL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5B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textbox 28"/>
          <p:cNvSpPr/>
          <p:nvPr/>
        </p:nvSpPr>
        <p:spPr>
          <a:xfrm>
            <a:off x="818515" y="1677670"/>
            <a:ext cx="10144760" cy="3242945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none" lIns="0" tIns="0" rIns="0" bIns="0"/>
          <a:lstStyle/>
          <a:p>
            <a:pPr marL="533400" indent="-514350" algn="l" rtl="0" eaLnBrk="0">
              <a:lnSpc>
                <a:spcPct val="150000"/>
              </a:lnSpc>
              <a:buFont typeface="+mj-lt"/>
              <a:buAutoNum type="arabicPeriod"/>
            </a:pPr>
            <a:r>
              <a:rPr 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总收入</a:t>
            </a:r>
            <a:r>
              <a:rPr lang="en-US" alt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921</a:t>
            </a: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万，</a:t>
            </a:r>
            <a:r>
              <a:rPr 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净收益</a:t>
            </a:r>
            <a:r>
              <a:rPr lang="en-US" alt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700</a:t>
            </a: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万一年</a:t>
            </a:r>
            <a:endParaRPr lang="zh-CN" altLang="en-US" sz="2800" dirty="0">
              <a:latin typeface="爱奇艺黑体" charset="0"/>
              <a:ea typeface="宋体" panose="02010600030101010101" pitchFamily="2" charset="-122"/>
              <a:cs typeface="爱奇艺黑体" charset="0"/>
            </a:endParaRPr>
          </a:p>
          <a:p>
            <a:pPr marL="533400" indent="-514350" algn="l" rtl="0" eaLnBrk="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整体售价</a:t>
            </a:r>
            <a:r>
              <a:rPr lang="en-US" alt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9500</a:t>
            </a: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万</a:t>
            </a:r>
            <a:endParaRPr lang="zh-CN" altLang="en-US" sz="2800" dirty="0">
              <a:latin typeface="爱奇艺黑体" charset="0"/>
              <a:ea typeface="宋体" panose="02010600030101010101" pitchFamily="2" charset="-122"/>
              <a:cs typeface="爱奇艺黑体" charset="0"/>
            </a:endParaRPr>
          </a:p>
          <a:p>
            <a:pPr marL="533400" indent="-514350" algn="l" rtl="0" eaLnBrk="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净投资回报率：</a:t>
            </a:r>
            <a:r>
              <a:rPr lang="en-US" alt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700</a:t>
            </a: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万</a:t>
            </a:r>
            <a:r>
              <a:rPr lang="en-US" alt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/9500</a:t>
            </a: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万</a:t>
            </a:r>
            <a:r>
              <a:rPr lang="en-US" altLang="zh-CN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=7.37%</a:t>
            </a:r>
            <a:endParaRPr lang="en-US" altLang="zh-CN" sz="2800" dirty="0">
              <a:latin typeface="爱奇艺黑体" charset="0"/>
              <a:ea typeface="宋体" panose="02010600030101010101" pitchFamily="2" charset="-122"/>
              <a:cs typeface="爱奇艺黑体" charset="0"/>
            </a:endParaRPr>
          </a:p>
          <a:p>
            <a:pPr marL="533400" indent="-514350" algn="l" rtl="0" eaLnBrk="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各自承担各自税收</a:t>
            </a:r>
            <a:endParaRPr lang="zh-CN" altLang="en-US" sz="2800" dirty="0">
              <a:latin typeface="爱奇艺黑体" charset="0"/>
              <a:ea typeface="宋体" panose="02010600030101010101" pitchFamily="2" charset="-122"/>
              <a:cs typeface="爱奇艺黑体" charset="0"/>
            </a:endParaRPr>
          </a:p>
          <a:p>
            <a:pPr marL="533400" indent="-514350" algn="l" rtl="0" eaLnBrk="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>
                <a:latin typeface="爱奇艺黑体" charset="0"/>
                <a:ea typeface="宋体" panose="02010600030101010101" pitchFamily="2" charset="-122"/>
                <a:cs typeface="爱奇艺黑体" charset="0"/>
              </a:rPr>
              <a:t>股权转让或者资产转让均可。</a:t>
            </a:r>
            <a:endParaRPr lang="zh-CN" altLang="en-US" sz="2800" dirty="0">
              <a:latin typeface="爱奇艺黑体" charset="0"/>
              <a:ea typeface="宋体" panose="02010600030101010101" pitchFamily="2" charset="-122"/>
              <a:cs typeface="爱奇艺黑体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696</Words>
  <Application>WPS 演示</Application>
  <PresentationFormat/>
  <Paragraphs>123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楷体</vt:lpstr>
      <vt:lpstr>Arial</vt:lpstr>
      <vt:lpstr>Calibri</vt:lpstr>
      <vt:lpstr>Times New Roman</vt:lpstr>
      <vt:lpstr>仿宋_GB2312</vt:lpstr>
      <vt:lpstr>仿宋</vt:lpstr>
      <vt:lpstr>华文中宋</vt:lpstr>
      <vt:lpstr>爱奇艺黑体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阳光365</cp:lastModifiedBy>
  <cp:revision>2</cp:revision>
  <dcterms:created xsi:type="dcterms:W3CDTF">2026-09-01T08:10:00Z</dcterms:created>
  <dcterms:modified xsi:type="dcterms:W3CDTF">2026-09-01T08:12:59Z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N">
    <vt:lpwstr>V1BTLUFJLUVuZ2luZQ</vt:lpwstr>
  </property>
  <property fmtid="{D5CDD505-2E9C-101B-9397-08002B2CF9AE}" pid="3" name="ICV">
    <vt:lpwstr>364BD484044D416FAFC027C2B2679A6C_13</vt:lpwstr>
  </property>
  <property fmtid="{D5CDD505-2E9C-101B-9397-08002B2CF9AE}" pid="4" name="KSOProductBuildVer">
    <vt:lpwstr>2052-12.1.0.28043</vt:lpwstr>
  </property>
</Properties>
</file>